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Comforta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23B5C6C-2D82-4F2A-93AE-A6E5E784D8D7}">
  <a:tblStyle styleId="{723B5C6C-2D82-4F2A-93AE-A6E5E784D8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omfortaa-regular.fntdata"/><Relationship Id="rId50" Type="http://schemas.openxmlformats.org/officeDocument/2006/relationships/slide" Target="slides/slide43.xml"/><Relationship Id="rId52" Type="http://schemas.openxmlformats.org/officeDocument/2006/relationships/font" Target="fonts/Comfortaa-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
              <a:t>Sophie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a631f0ca1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Google Shape;166;g3a631f0c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350">
                <a:solidFill>
                  <a:srgbClr val="666666"/>
                </a:solidFill>
              </a:rPr>
              <a:t>Plus t’en fais, plus tu seras à l’aise. Ce n’est pas sur internet que tu l’apprendras. </a:t>
            </a:r>
            <a:endParaRPr sz="1350">
              <a:solidFill>
                <a:srgbClr val="666666"/>
              </a:solidFill>
            </a:endParaRPr>
          </a:p>
          <a:p>
            <a:pPr indent="0" lvl="0" marL="0" rtl="0">
              <a:lnSpc>
                <a:spcPct val="115000"/>
              </a:lnSpc>
              <a:spcBef>
                <a:spcPts val="1100"/>
              </a:spcBef>
              <a:spcAft>
                <a:spcPts val="1100"/>
              </a:spcAft>
              <a:buNone/>
            </a:pPr>
            <a:r>
              <a:rPr lang="fr" sz="1350">
                <a:solidFill>
                  <a:srgbClr val="666666"/>
                </a:solidFill>
              </a:rPr>
              <a:t>Ca s’applique à la négociation, à la facilitation et d’autres choses du quotidien. Je ne vais pas rentrer dans le détail.</a:t>
            </a:r>
            <a:endParaRPr sz="1350">
              <a:solidFill>
                <a:srgbClr val="666666"/>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d6cbbf82e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Google Shape;173;g3d6cbbf8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350">
                <a:solidFill>
                  <a:srgbClr val="666666"/>
                </a:solidFill>
              </a:rPr>
              <a:t>Plus t’en fais, plus tu seras à l’aise. Ce n’est pas sur internet que tu l’apprendras. </a:t>
            </a:r>
            <a:endParaRPr sz="1350">
              <a:solidFill>
                <a:srgbClr val="666666"/>
              </a:solidFill>
            </a:endParaRPr>
          </a:p>
          <a:p>
            <a:pPr indent="0" lvl="0" marL="0" rtl="0">
              <a:lnSpc>
                <a:spcPct val="115000"/>
              </a:lnSpc>
              <a:spcBef>
                <a:spcPts val="1100"/>
              </a:spcBef>
              <a:spcAft>
                <a:spcPts val="1100"/>
              </a:spcAft>
              <a:buNone/>
            </a:pPr>
            <a:r>
              <a:rPr lang="fr" sz="1350">
                <a:solidFill>
                  <a:srgbClr val="666666"/>
                </a:solidFill>
              </a:rPr>
              <a:t>Ca s’applique à la négociation, à la facilitation et d’autres choses du quotidien. Je ne vais pas rentrer dans le détail.</a:t>
            </a:r>
            <a:endParaRPr sz="1350">
              <a:solidFill>
                <a:srgbClr val="666666"/>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a631f0ca1_0_1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Google Shape;190;g3a631f0ca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a631f0ca1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Google Shape;210;g3a631f0c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350">
                <a:solidFill>
                  <a:srgbClr val="666666"/>
                </a:solidFill>
              </a:rPr>
              <a:t>Cedric</a:t>
            </a:r>
            <a:endParaRPr sz="1350">
              <a:solidFill>
                <a:srgbClr val="666666"/>
              </a:solidFill>
            </a:endParaRPr>
          </a:p>
          <a:p>
            <a:pPr indent="0" lvl="0" marL="0" rtl="0">
              <a:lnSpc>
                <a:spcPct val="115000"/>
              </a:lnSpc>
              <a:spcBef>
                <a:spcPts val="1100"/>
              </a:spcBef>
              <a:spcAft>
                <a:spcPts val="0"/>
              </a:spcAft>
              <a:buNone/>
            </a:pPr>
            <a:r>
              <a:rPr lang="fr" sz="1350">
                <a:solidFill>
                  <a:srgbClr val="666666"/>
                </a:solidFill>
              </a:rPr>
              <a:t>Plus t’en fais, plus tu seras à l’aise. Ce n’est pas sur internet que tu l’apprendras. </a:t>
            </a:r>
            <a:endParaRPr sz="1350">
              <a:solidFill>
                <a:srgbClr val="666666"/>
              </a:solidFill>
            </a:endParaRPr>
          </a:p>
          <a:p>
            <a:pPr indent="0" lvl="0" marL="0" rtl="0">
              <a:lnSpc>
                <a:spcPct val="115000"/>
              </a:lnSpc>
              <a:spcBef>
                <a:spcPts val="1100"/>
              </a:spcBef>
              <a:spcAft>
                <a:spcPts val="1100"/>
              </a:spcAft>
              <a:buNone/>
            </a:pPr>
            <a:r>
              <a:rPr lang="fr" sz="1350">
                <a:solidFill>
                  <a:srgbClr val="666666"/>
                </a:solidFill>
              </a:rPr>
              <a:t>Ca s’applique à la négociation, à la facilitation et d’autres choses du quotidien. Je ne vais pas rentrer dans le détail.</a:t>
            </a:r>
            <a:endParaRPr sz="1350">
              <a:solidFill>
                <a:srgbClr val="666666"/>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a631f0ca1_0_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Google Shape;217;g3a631f0ca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350">
                <a:solidFill>
                  <a:srgbClr val="666666"/>
                </a:solidFill>
              </a:rPr>
              <a:t>Plus t’en fais, plus tu seras à l’aise. Ce n’est pas sur internet que tu l’apprendras. </a:t>
            </a:r>
            <a:endParaRPr sz="1350">
              <a:solidFill>
                <a:srgbClr val="666666"/>
              </a:solidFill>
            </a:endParaRPr>
          </a:p>
          <a:p>
            <a:pPr indent="0" lvl="0" marL="0" rtl="0">
              <a:lnSpc>
                <a:spcPct val="115000"/>
              </a:lnSpc>
              <a:spcBef>
                <a:spcPts val="1100"/>
              </a:spcBef>
              <a:spcAft>
                <a:spcPts val="1100"/>
              </a:spcAft>
              <a:buNone/>
            </a:pPr>
            <a:r>
              <a:rPr lang="fr" sz="1350">
                <a:solidFill>
                  <a:srgbClr val="666666"/>
                </a:solidFill>
              </a:rPr>
              <a:t>Ca s’applique à la négociation, à la facilitation et d’autres choses du quotidien. Je ne vais pas rentrer dans le détail.</a:t>
            </a:r>
            <a:endParaRPr sz="1350">
              <a:solidFill>
                <a:srgbClr val="666666"/>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a623fe98c_1_10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Google Shape;238;g3a623fe98c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2400"/>
              </a:spcAft>
              <a:buClr>
                <a:schemeClr val="dk1"/>
              </a:buClr>
              <a:buSzPts val="1100"/>
              <a:buFont typeface="Arial"/>
              <a:buNone/>
            </a:pPr>
            <a:r>
              <a:rPr b="1" lang="fr" sz="1350">
                <a:solidFill>
                  <a:srgbClr val="333333"/>
                </a:solidFill>
              </a:rPr>
              <a:t>Cartes d’attaques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d6cbbf82e_0_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Google Shape;266;g3d6cbbf82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350">
                <a:solidFill>
                  <a:srgbClr val="666666"/>
                </a:solidFill>
              </a:rPr>
              <a:t>Plus t’en fais, plus tu seras à l’aise. Ce n’est pas sur internet que tu l’apprendras. </a:t>
            </a:r>
            <a:endParaRPr sz="1350">
              <a:solidFill>
                <a:srgbClr val="666666"/>
              </a:solidFill>
            </a:endParaRPr>
          </a:p>
          <a:p>
            <a:pPr indent="0" lvl="0" marL="0" rtl="0">
              <a:lnSpc>
                <a:spcPct val="115000"/>
              </a:lnSpc>
              <a:spcBef>
                <a:spcPts val="1100"/>
              </a:spcBef>
              <a:spcAft>
                <a:spcPts val="1100"/>
              </a:spcAft>
              <a:buNone/>
            </a:pPr>
            <a:r>
              <a:rPr lang="fr" sz="1350">
                <a:solidFill>
                  <a:srgbClr val="666666"/>
                </a:solidFill>
              </a:rPr>
              <a:t>Ca s’applique à la négociation, à la facilitation et d’autres choses du quotidien. Je ne vais pas rentrer dans le détail.</a:t>
            </a:r>
            <a:endParaRPr sz="1350">
              <a:solidFill>
                <a:srgbClr val="666666"/>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d6cbbf82e_1_4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Google Shape;302;g3d6cbbf82e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100"/>
              </a:spcAft>
              <a:buNone/>
            </a:pPr>
            <a:r>
              <a:rPr lang="fr" sz="1350">
                <a:solidFill>
                  <a:srgbClr val="666666"/>
                </a:solidFill>
              </a:rPr>
              <a:t>Bien entendu, les cartes sont cachées de l’interlocuteur</a:t>
            </a:r>
            <a:endParaRPr sz="1350">
              <a:solidFill>
                <a:srgbClr val="666666"/>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d6cbbf82e_1_50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Google Shape;311;g3d6cbbf82e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100"/>
              </a:spcAft>
              <a:buNone/>
            </a:pPr>
            <a:r>
              <a:t/>
            </a:r>
            <a:endParaRPr sz="1350">
              <a:solidFill>
                <a:srgbClr val="666666"/>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3a631f0ca1_0_10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Google Shape;338;g3a631f0ca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350">
                <a:solidFill>
                  <a:srgbClr val="666666"/>
                </a:solidFill>
              </a:rPr>
              <a:t>Cedric</a:t>
            </a:r>
            <a:endParaRPr sz="1350">
              <a:solidFill>
                <a:srgbClr val="666666"/>
              </a:solidFill>
            </a:endParaRPr>
          </a:p>
          <a:p>
            <a:pPr indent="0" lvl="0" marL="0" rtl="0">
              <a:lnSpc>
                <a:spcPct val="115000"/>
              </a:lnSpc>
              <a:spcBef>
                <a:spcPts val="1100"/>
              </a:spcBef>
              <a:spcAft>
                <a:spcPts val="0"/>
              </a:spcAft>
              <a:buNone/>
            </a:pPr>
            <a:r>
              <a:rPr lang="fr" sz="1350">
                <a:solidFill>
                  <a:srgbClr val="666666"/>
                </a:solidFill>
              </a:rPr>
              <a:t>Plus t’en fais, plus tu seras à l’aise. Ce n’est pas sur internet que tu l’apprendras. </a:t>
            </a:r>
            <a:endParaRPr sz="1350">
              <a:solidFill>
                <a:srgbClr val="666666"/>
              </a:solidFill>
            </a:endParaRPr>
          </a:p>
          <a:p>
            <a:pPr indent="0" lvl="0" marL="0" rtl="0">
              <a:lnSpc>
                <a:spcPct val="115000"/>
              </a:lnSpc>
              <a:spcBef>
                <a:spcPts val="1100"/>
              </a:spcBef>
              <a:spcAft>
                <a:spcPts val="1100"/>
              </a:spcAft>
              <a:buNone/>
            </a:pPr>
            <a:r>
              <a:rPr lang="fr" sz="1350">
                <a:solidFill>
                  <a:srgbClr val="666666"/>
                </a:solidFill>
              </a:rPr>
              <a:t>Ca s’applique à la négociation, à la facilitation et d’autres choses du quotidien. Je ne vais pas rentrer dans le détail.</a:t>
            </a:r>
            <a:endParaRPr sz="1350">
              <a:solidFill>
                <a:srgbClr val="6666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3cf8eb4411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Google Shape;109;g3cf8eb44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
              <a:t>Sophie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d6cbbf82e_1_1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Google Shape;346;g3d6cbbf82e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t>Sophie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a3d0a24df_0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Google Shape;353;g3a3d0a24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100"/>
              </a:spcAft>
              <a:buNone/>
            </a:pPr>
            <a:r>
              <a:rPr lang="fr"/>
              <a:t>Sophie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d6cbbf82e_1_16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Google Shape;361;g3d6cbbf82e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3d4a06bb65_0_4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Google Shape;368;g3d4a06bb6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i="1" lang="fr" sz="1800">
                <a:solidFill>
                  <a:schemeClr val="dk2"/>
                </a:solidFill>
              </a:rPr>
              <a:t>Pour information/culture : dans des situations tendues, méthode DESC</a:t>
            </a:r>
            <a:endParaRPr i="1" sz="1800">
              <a:solidFill>
                <a:schemeClr val="dk2"/>
              </a:solidFill>
            </a:endParaRPr>
          </a:p>
          <a:p>
            <a:pPr indent="0" lvl="0" marL="0">
              <a:spcBef>
                <a:spcPts val="16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3a3d0a24df_0_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Google Shape;386;g3a3d0a24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a5e851fa9_0_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Google Shape;391;g3a5e851f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3a5e851fa9_0_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Google Shape;397;g3a5e851f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d6cbbf82e_1_1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Google Shape;407;g3d6cbbf82e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3d6cbbf82e_1_17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Google Shape;417;g3d6cbbf82e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3d4a06bb65_1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Google Shape;423;g3d4a06bb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d4a06bb65_0_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Google Shape;115;g3d4a06bb6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
              <a:t>Cedric</a:t>
            </a:r>
            <a:endParaRPr/>
          </a:p>
          <a:p>
            <a:pPr indent="0" lvl="0" marL="0">
              <a:spcBef>
                <a:spcPts val="0"/>
              </a:spcBef>
              <a:spcAft>
                <a:spcPts val="0"/>
              </a:spcAft>
              <a:buNone/>
            </a:pPr>
            <a:r>
              <a:rPr lang="fr"/>
              <a:t>Qu’est-ce qu’une négociation? Mythes?</a:t>
            </a:r>
            <a:endParaRPr/>
          </a:p>
          <a:p>
            <a:pPr indent="0" lvl="0" marL="0">
              <a:spcBef>
                <a:spcPts val="0"/>
              </a:spcBef>
              <a:spcAft>
                <a:spcPts val="0"/>
              </a:spcAft>
              <a:buNone/>
            </a:pPr>
            <a:r>
              <a:rPr lang="fr"/>
              <a:t>(Sophie note les mythes au tableau)</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3d4a06bb65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Google Shape;429;g3d4a06b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d6cbbf82e_0_1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Google Shape;435;g3d6cbbf82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d6cbbf82e_0_1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Google Shape;441;g3d6cbbf82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3d6cbbf82e_0_13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Google Shape;447;g3d6cbbf82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a623fe98c_1_17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Google Shape;452;g3a623fe98c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2400"/>
              </a:spcAft>
              <a:buClr>
                <a:schemeClr val="dk1"/>
              </a:buClr>
              <a:buSzPts val="1100"/>
              <a:buFont typeface="Arial"/>
              <a:buNone/>
            </a:pPr>
            <a:r>
              <a:rPr b="1" lang="fr" sz="1350">
                <a:solidFill>
                  <a:srgbClr val="333333"/>
                </a:solidFill>
              </a:rPr>
              <a:t>15 x à imprimer</a:t>
            </a:r>
            <a:endParaRPr b="1" sz="1350">
              <a:solidFill>
                <a:srgbClr val="333333"/>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3a631f0ca1_0_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Google Shape;560;g3a631f0ca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t>30 x à imprimer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3a631f0ca1_0_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Google Shape;580;g3a631f0ca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3a623fe98c_1_2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Google Shape;600;g3a623fe98c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3d4a06bb65_2_1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Google Shape;605;g3d4a06bb65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2400"/>
              </a:spcAft>
              <a:buClr>
                <a:schemeClr val="dk1"/>
              </a:buClr>
              <a:buSzPts val="1100"/>
              <a:buFont typeface="Arial"/>
              <a:buNone/>
            </a:pPr>
            <a:r>
              <a:rPr b="1" lang="fr" sz="1350">
                <a:solidFill>
                  <a:srgbClr val="333333"/>
                </a:solidFill>
              </a:rPr>
              <a:t>5 x à imprimer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3a5666e11f_0_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 name="Google Shape;640;g3a5666e1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2400"/>
              </a:spcAft>
              <a:buNone/>
            </a:pPr>
            <a:r>
              <a:rPr b="1" lang="fr" sz="1350">
                <a:solidFill>
                  <a:srgbClr val="333333"/>
                </a:solidFill>
              </a:rPr>
              <a:t>5 x à imprimer</a:t>
            </a:r>
            <a:endParaRPr sz="1350">
              <a:solidFill>
                <a:srgbClr val="333333"/>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a5666e11f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Google Shape;121;g3a5666e1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
              <a:t>Cedric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3d6cbbf82e_1_29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6" name="Google Shape;676;g3d6cbbf82e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3a5e851fa9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Google Shape;681;g3a5e851f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t>4 x</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3d6cbbf82e_1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1" name="Google Shape;691;g3d6cbbf8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t>4x</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3a5e851fa9_0_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1" name="Google Shape;701;g3a5e851fa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t>4x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d4a06bb65_2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Google Shape;127;g3d4a06bb6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t>Cedric (complété par Sophie)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d6cbbf82e_1_1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Google Shape;137;g3d6cbbf82e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d6cbbf82e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Google Shape;144;g3d6cbbf8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t>Cedric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d4a06bb65_0_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Google Shape;152;g3d4a06bb6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350">
                <a:solidFill>
                  <a:srgbClr val="666666"/>
                </a:solidFill>
              </a:rPr>
              <a:t>Plus t’en fais, plus tu seras à l’aise. Ce n’est pas sur internet que tu l’apprendras. </a:t>
            </a:r>
            <a:endParaRPr sz="1350">
              <a:solidFill>
                <a:srgbClr val="666666"/>
              </a:solidFill>
            </a:endParaRPr>
          </a:p>
          <a:p>
            <a:pPr indent="0" lvl="0" marL="0" rtl="0">
              <a:lnSpc>
                <a:spcPct val="115000"/>
              </a:lnSpc>
              <a:spcBef>
                <a:spcPts val="1100"/>
              </a:spcBef>
              <a:spcAft>
                <a:spcPts val="1100"/>
              </a:spcAft>
              <a:buNone/>
            </a:pPr>
            <a:r>
              <a:rPr lang="fr" sz="1350">
                <a:solidFill>
                  <a:srgbClr val="666666"/>
                </a:solidFill>
              </a:rPr>
              <a:t>Ca s’applique à la négociation, à la facilitation et d’autres choses du quotidien. Je ne vais pas rentrer dans le détail.</a:t>
            </a:r>
            <a:endParaRPr sz="1350">
              <a:solidFill>
                <a:srgbClr val="666666"/>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d6cbbf82e_0_5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Google Shape;159;g3d6cbbf82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350">
                <a:solidFill>
                  <a:srgbClr val="666666"/>
                </a:solidFill>
              </a:rPr>
              <a:t>Sophie</a:t>
            </a:r>
            <a:endParaRPr sz="1350">
              <a:solidFill>
                <a:srgbClr val="666666"/>
              </a:solidFill>
            </a:endParaRPr>
          </a:p>
          <a:p>
            <a:pPr indent="0" lvl="0" marL="0" rtl="0">
              <a:lnSpc>
                <a:spcPct val="115000"/>
              </a:lnSpc>
              <a:spcBef>
                <a:spcPts val="1100"/>
              </a:spcBef>
              <a:spcAft>
                <a:spcPts val="0"/>
              </a:spcAft>
              <a:buNone/>
            </a:pPr>
            <a:r>
              <a:rPr lang="fr" sz="1350">
                <a:solidFill>
                  <a:srgbClr val="666666"/>
                </a:solidFill>
              </a:rPr>
              <a:t>Plus t’en fais, plus tu seras à l’aise. Ce n’est pas sur internet que tu l’apprendras. </a:t>
            </a:r>
            <a:endParaRPr sz="1350">
              <a:solidFill>
                <a:srgbClr val="666666"/>
              </a:solidFill>
            </a:endParaRPr>
          </a:p>
          <a:p>
            <a:pPr indent="0" lvl="0" marL="0" rtl="0">
              <a:lnSpc>
                <a:spcPct val="115000"/>
              </a:lnSpc>
              <a:spcBef>
                <a:spcPts val="1100"/>
              </a:spcBef>
              <a:spcAft>
                <a:spcPts val="1100"/>
              </a:spcAft>
              <a:buNone/>
            </a:pPr>
            <a:r>
              <a:rPr lang="fr" sz="1350">
                <a:solidFill>
                  <a:srgbClr val="666666"/>
                </a:solidFill>
              </a:rPr>
              <a:t>Ca s’applique à la négociation, à la facilitation et d’autres choses du quotidien. Je ne vais pas rentrer dans le détail.</a:t>
            </a:r>
            <a:endParaRPr sz="1350">
              <a:solidFill>
                <a:srgbClr val="66666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1pPr>
            <a:lvl2pPr lvl="1" rt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2pPr>
            <a:lvl3pPr lvl="2" rt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3pPr>
            <a:lvl4pPr lvl="3" rt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4pPr>
            <a:lvl5pPr lvl="4" rt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5pPr>
            <a:lvl6pPr lvl="5" rt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6pPr>
            <a:lvl7pPr lvl="6" rt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7pPr>
            <a:lvl8pPr lvl="7" rt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8pPr>
            <a:lvl9pPr lvl="8" rt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Comfortaa"/>
              <a:buChar char="●"/>
              <a:defRPr sz="1800">
                <a:solidFill>
                  <a:schemeClr val="dk2"/>
                </a:solidFill>
                <a:latin typeface="Comfortaa"/>
                <a:ea typeface="Comfortaa"/>
                <a:cs typeface="Comfortaa"/>
                <a:sym typeface="Comfortaa"/>
              </a:defRPr>
            </a:lvl1pPr>
            <a:lvl2pPr indent="-317500" lvl="1" marL="914400" rtl="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2pPr>
            <a:lvl3pPr indent="-317500" lvl="2" marL="1371600" rtl="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3pPr>
            <a:lvl4pPr indent="-317500" lvl="3" marL="1828800" rtl="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4pPr>
            <a:lvl5pPr indent="-317500" lvl="4" marL="2286000" rtl="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5pPr>
            <a:lvl6pPr indent="-317500" lvl="5" marL="2743200" rtl="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6pPr>
            <a:lvl7pPr indent="-317500" lvl="6" marL="3200400" rtl="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7pPr>
            <a:lvl8pPr indent="-317500" lvl="7" marL="3657600" rtl="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8pPr>
            <a:lvl9pPr indent="-317500" lvl="8" marL="4114800" rtl="0">
              <a:lnSpc>
                <a:spcPct val="115000"/>
              </a:lnSpc>
              <a:spcBef>
                <a:spcPts val="1600"/>
              </a:spcBef>
              <a:spcAft>
                <a:spcPts val="1600"/>
              </a:spcAft>
              <a:buClr>
                <a:schemeClr val="dk2"/>
              </a:buClr>
              <a:buSzPts val="1400"/>
              <a:buFont typeface="Comfortaa"/>
              <a:buChar char="■"/>
              <a:defRPr>
                <a:solidFill>
                  <a:schemeClr val="dk2"/>
                </a:solidFill>
                <a:latin typeface="Comfortaa"/>
                <a:ea typeface="Comfortaa"/>
                <a:cs typeface="Comfortaa"/>
                <a:sym typeface="Comforta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 Id="rId10" Type="http://schemas.openxmlformats.org/officeDocument/2006/relationships/image" Target="../media/image31.jpg"/><Relationship Id="rId9" Type="http://schemas.openxmlformats.org/officeDocument/2006/relationships/image" Target="../media/image37.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17.png"/><Relationship Id="rId13" Type="http://schemas.openxmlformats.org/officeDocument/2006/relationships/image" Target="../media/image22.png"/><Relationship Id="rId12"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35.png"/><Relationship Id="rId15" Type="http://schemas.openxmlformats.org/officeDocument/2006/relationships/image" Target="../media/image25.png"/><Relationship Id="rId14" Type="http://schemas.openxmlformats.org/officeDocument/2006/relationships/image" Target="../media/image33.png"/><Relationship Id="rId5" Type="http://schemas.openxmlformats.org/officeDocument/2006/relationships/image" Target="../media/image20.jpg"/><Relationship Id="rId6" Type="http://schemas.openxmlformats.org/officeDocument/2006/relationships/image" Target="../media/image21.png"/><Relationship Id="rId7" Type="http://schemas.openxmlformats.org/officeDocument/2006/relationships/image" Target="../media/image15.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20" Type="http://schemas.openxmlformats.org/officeDocument/2006/relationships/image" Target="../media/image36.png"/><Relationship Id="rId11" Type="http://schemas.openxmlformats.org/officeDocument/2006/relationships/image" Target="../media/image15.png"/><Relationship Id="rId22" Type="http://schemas.openxmlformats.org/officeDocument/2006/relationships/image" Target="../media/image33.png"/><Relationship Id="rId10" Type="http://schemas.openxmlformats.org/officeDocument/2006/relationships/image" Target="../media/image24.png"/><Relationship Id="rId21" Type="http://schemas.openxmlformats.org/officeDocument/2006/relationships/image" Target="../media/image22.png"/><Relationship Id="rId13" Type="http://schemas.openxmlformats.org/officeDocument/2006/relationships/image" Target="../media/image16.png"/><Relationship Id="rId12" Type="http://schemas.openxmlformats.org/officeDocument/2006/relationships/image" Target="../media/image29.png"/><Relationship Id="rId23"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49.png"/><Relationship Id="rId9" Type="http://schemas.openxmlformats.org/officeDocument/2006/relationships/image" Target="../media/image21.png"/><Relationship Id="rId15" Type="http://schemas.openxmlformats.org/officeDocument/2006/relationships/image" Target="../media/image17.png"/><Relationship Id="rId14" Type="http://schemas.openxmlformats.org/officeDocument/2006/relationships/image" Target="../media/image35.png"/><Relationship Id="rId17" Type="http://schemas.openxmlformats.org/officeDocument/2006/relationships/image" Target="../media/image30.png"/><Relationship Id="rId16" Type="http://schemas.openxmlformats.org/officeDocument/2006/relationships/image" Target="../media/image23.png"/><Relationship Id="rId5" Type="http://schemas.openxmlformats.org/officeDocument/2006/relationships/image" Target="../media/image27.png"/><Relationship Id="rId19" Type="http://schemas.openxmlformats.org/officeDocument/2006/relationships/image" Target="../media/image19.png"/><Relationship Id="rId6" Type="http://schemas.openxmlformats.org/officeDocument/2006/relationships/image" Target="../media/image26.png"/><Relationship Id="rId18" Type="http://schemas.openxmlformats.org/officeDocument/2006/relationships/image" Target="../media/image28.jpg"/><Relationship Id="rId7" Type="http://schemas.openxmlformats.org/officeDocument/2006/relationships/image" Target="../media/image9.png"/><Relationship Id="rId8"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27.png"/><Relationship Id="rId7"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17.png"/><Relationship Id="rId13" Type="http://schemas.openxmlformats.org/officeDocument/2006/relationships/image" Target="../media/image37.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29.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28.jpg"/><Relationship Id="rId8"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2.jp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blog.booster-academy.fr/mythes-de-la-negociation-premiere-partie/" TargetMode="External"/><Relationship Id="rId4" Type="http://schemas.openxmlformats.org/officeDocument/2006/relationships/hyperlink" Target="https://blog.booster-academy.fr/mythes-de-la-nego-deuxieme-partie/" TargetMode="External"/><Relationship Id="rId9" Type="http://schemas.openxmlformats.org/officeDocument/2006/relationships/image" Target="../media/image41.jpg"/><Relationship Id="rId5" Type="http://schemas.openxmlformats.org/officeDocument/2006/relationships/image" Target="../media/image38.jpg"/><Relationship Id="rId6" Type="http://schemas.openxmlformats.org/officeDocument/2006/relationships/image" Target="../media/image52.png"/><Relationship Id="rId7" Type="http://schemas.openxmlformats.org/officeDocument/2006/relationships/image" Target="../media/image39.png"/><Relationship Id="rId8"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4.jpg"/><Relationship Id="rId4" Type="http://schemas.openxmlformats.org/officeDocument/2006/relationships/image" Target="../media/image51.png"/><Relationship Id="rId5"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0" Type="http://schemas.openxmlformats.org/officeDocument/2006/relationships/image" Target="../media/image36.png"/><Relationship Id="rId11" Type="http://schemas.openxmlformats.org/officeDocument/2006/relationships/image" Target="../media/image15.png"/><Relationship Id="rId22" Type="http://schemas.openxmlformats.org/officeDocument/2006/relationships/image" Target="../media/image33.png"/><Relationship Id="rId10" Type="http://schemas.openxmlformats.org/officeDocument/2006/relationships/image" Target="../media/image24.png"/><Relationship Id="rId21" Type="http://schemas.openxmlformats.org/officeDocument/2006/relationships/image" Target="../media/image22.png"/><Relationship Id="rId13" Type="http://schemas.openxmlformats.org/officeDocument/2006/relationships/image" Target="../media/image16.png"/><Relationship Id="rId12" Type="http://schemas.openxmlformats.org/officeDocument/2006/relationships/image" Target="../media/image29.png"/><Relationship Id="rId23"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49.png"/><Relationship Id="rId9" Type="http://schemas.openxmlformats.org/officeDocument/2006/relationships/image" Target="../media/image21.png"/><Relationship Id="rId15" Type="http://schemas.openxmlformats.org/officeDocument/2006/relationships/image" Target="../media/image17.png"/><Relationship Id="rId14" Type="http://schemas.openxmlformats.org/officeDocument/2006/relationships/image" Target="../media/image35.png"/><Relationship Id="rId17" Type="http://schemas.openxmlformats.org/officeDocument/2006/relationships/image" Target="../media/image30.png"/><Relationship Id="rId16" Type="http://schemas.openxmlformats.org/officeDocument/2006/relationships/image" Target="../media/image23.png"/><Relationship Id="rId5" Type="http://schemas.openxmlformats.org/officeDocument/2006/relationships/image" Target="../media/image27.png"/><Relationship Id="rId19" Type="http://schemas.openxmlformats.org/officeDocument/2006/relationships/image" Target="../media/image19.png"/><Relationship Id="rId6" Type="http://schemas.openxmlformats.org/officeDocument/2006/relationships/image" Target="../media/image26.png"/><Relationship Id="rId18" Type="http://schemas.openxmlformats.org/officeDocument/2006/relationships/image" Target="../media/image28.jpg"/><Relationship Id="rId7" Type="http://schemas.openxmlformats.org/officeDocument/2006/relationships/image" Target="../media/image9.png"/><Relationship Id="rId8" Type="http://schemas.openxmlformats.org/officeDocument/2006/relationships/image" Target="../media/image20.jpg"/></Relationships>
</file>

<file path=ppt/slides/_rels/slide35.xml.rels><?xml version="1.0" encoding="UTF-8" standalone="yes"?><Relationships xmlns="http://schemas.openxmlformats.org/package/2006/relationships"><Relationship Id="rId10" Type="http://schemas.openxmlformats.org/officeDocument/2006/relationships/image" Target="../media/image31.jp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7.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2.png"/></Relationships>
</file>

<file path=ppt/slides/_rels/slide36.xml.rels><?xml version="1.0" encoding="UTF-8" standalone="yes"?><Relationships xmlns="http://schemas.openxmlformats.org/package/2006/relationships"><Relationship Id="rId10" Type="http://schemas.openxmlformats.org/officeDocument/2006/relationships/image" Target="../media/image31.jp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7.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24.png"/><Relationship Id="rId13" Type="http://schemas.openxmlformats.org/officeDocument/2006/relationships/image" Target="../media/image53.png"/><Relationship Id="rId12"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49.png"/><Relationship Id="rId9"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9.png"/><Relationship Id="rId8" Type="http://schemas.openxmlformats.org/officeDocument/2006/relationships/image" Target="../media/image20.jpg"/></Relationships>
</file>

<file path=ppt/slides/_rels/slide39.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36.png"/><Relationship Id="rId13" Type="http://schemas.openxmlformats.org/officeDocument/2006/relationships/image" Target="../media/image25.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35.png"/><Relationship Id="rId9" Type="http://schemas.openxmlformats.org/officeDocument/2006/relationships/image" Target="../media/image19.png"/><Relationship Id="rId14" Type="http://schemas.openxmlformats.org/officeDocument/2006/relationships/image" Target="../media/image48.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30.png"/><Relationship Id="rId8"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p:nvPr/>
        </p:nvSpPr>
        <p:spPr>
          <a:xfrm>
            <a:off x="4600" y="3442825"/>
            <a:ext cx="9144000" cy="17406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Google Shape;100;p25"/>
          <p:cNvSpPr txBox="1"/>
          <p:nvPr>
            <p:ph type="ctrTitle"/>
          </p:nvPr>
        </p:nvSpPr>
        <p:spPr>
          <a:xfrm>
            <a:off x="379833" y="5191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7200">
                <a:solidFill>
                  <a:srgbClr val="FF9900"/>
                </a:solidFill>
                <a:latin typeface="Comfortaa"/>
                <a:ea typeface="Comfortaa"/>
                <a:cs typeface="Comfortaa"/>
                <a:sym typeface="Comfortaa"/>
              </a:rPr>
              <a:t>Négocartes</a:t>
            </a:r>
            <a:endParaRPr sz="7200">
              <a:solidFill>
                <a:srgbClr val="FF9900"/>
              </a:solidFill>
              <a:latin typeface="Comfortaa"/>
              <a:ea typeface="Comfortaa"/>
              <a:cs typeface="Comfortaa"/>
              <a:sym typeface="Comfortaa"/>
            </a:endParaRPr>
          </a:p>
        </p:txBody>
      </p:sp>
      <p:sp>
        <p:nvSpPr>
          <p:cNvPr id="101" name="Google Shape;101;p25"/>
          <p:cNvSpPr txBox="1"/>
          <p:nvPr/>
        </p:nvSpPr>
        <p:spPr>
          <a:xfrm>
            <a:off x="6436850" y="3784263"/>
            <a:ext cx="2250300" cy="33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1800">
                <a:latin typeface="Comfortaa"/>
                <a:ea typeface="Comfortaa"/>
                <a:cs typeface="Comfortaa"/>
                <a:sym typeface="Comfortaa"/>
              </a:rPr>
              <a:t>Sophie SY-YIN</a:t>
            </a:r>
            <a:endParaRPr sz="1800">
              <a:latin typeface="Comfortaa"/>
              <a:ea typeface="Comfortaa"/>
              <a:cs typeface="Comfortaa"/>
              <a:sym typeface="Comfortaa"/>
            </a:endParaRPr>
          </a:p>
          <a:p>
            <a:pPr indent="0" lvl="0" marL="0" rtl="0">
              <a:spcBef>
                <a:spcPts val="0"/>
              </a:spcBef>
              <a:spcAft>
                <a:spcPts val="0"/>
              </a:spcAft>
              <a:buNone/>
            </a:pPr>
            <a:r>
              <a:t/>
            </a:r>
            <a:endParaRPr sz="1800">
              <a:latin typeface="Comfortaa"/>
              <a:ea typeface="Comfortaa"/>
              <a:cs typeface="Comfortaa"/>
              <a:sym typeface="Comfortaa"/>
            </a:endParaRPr>
          </a:p>
          <a:p>
            <a:pPr indent="0" lvl="0" marL="0" rtl="0">
              <a:spcBef>
                <a:spcPts val="0"/>
              </a:spcBef>
              <a:spcAft>
                <a:spcPts val="0"/>
              </a:spcAft>
              <a:buNone/>
            </a:pPr>
            <a:r>
              <a:t/>
            </a:r>
            <a:endParaRPr sz="1800">
              <a:latin typeface="Comfortaa"/>
              <a:ea typeface="Comfortaa"/>
              <a:cs typeface="Comfortaa"/>
              <a:sym typeface="Comfortaa"/>
            </a:endParaRPr>
          </a:p>
          <a:p>
            <a:pPr indent="0" lvl="0" marL="0">
              <a:spcBef>
                <a:spcPts val="0"/>
              </a:spcBef>
              <a:spcAft>
                <a:spcPts val="0"/>
              </a:spcAft>
              <a:buNone/>
            </a:pPr>
            <a:r>
              <a:t/>
            </a:r>
            <a:endParaRPr sz="1800">
              <a:latin typeface="Comfortaa"/>
              <a:ea typeface="Comfortaa"/>
              <a:cs typeface="Comfortaa"/>
              <a:sym typeface="Comfortaa"/>
            </a:endParaRPr>
          </a:p>
          <a:p>
            <a:pPr indent="0" lvl="0" marL="0" rtl="0">
              <a:spcBef>
                <a:spcPts val="0"/>
              </a:spcBef>
              <a:spcAft>
                <a:spcPts val="0"/>
              </a:spcAft>
              <a:buNone/>
            </a:pPr>
            <a:r>
              <a:t/>
            </a:r>
            <a:endParaRPr sz="1800">
              <a:latin typeface="Comfortaa"/>
              <a:ea typeface="Comfortaa"/>
              <a:cs typeface="Comfortaa"/>
              <a:sym typeface="Comfortaa"/>
            </a:endParaRPr>
          </a:p>
        </p:txBody>
      </p:sp>
      <p:pic>
        <p:nvPicPr>
          <p:cNvPr id="102" name="Google Shape;102;p25"/>
          <p:cNvPicPr preferRelativeResize="0"/>
          <p:nvPr/>
        </p:nvPicPr>
        <p:blipFill>
          <a:blip r:embed="rId3">
            <a:alphaModFix/>
          </a:blip>
          <a:stretch>
            <a:fillRect/>
          </a:stretch>
        </p:blipFill>
        <p:spPr>
          <a:xfrm>
            <a:off x="5794825" y="3659225"/>
            <a:ext cx="602150" cy="602150"/>
          </a:xfrm>
          <a:prstGeom prst="rect">
            <a:avLst/>
          </a:prstGeom>
          <a:noFill/>
          <a:ln>
            <a:noFill/>
          </a:ln>
        </p:spPr>
      </p:pic>
      <p:sp>
        <p:nvSpPr>
          <p:cNvPr id="103" name="Google Shape;103;p25"/>
          <p:cNvSpPr txBox="1"/>
          <p:nvPr/>
        </p:nvSpPr>
        <p:spPr>
          <a:xfrm>
            <a:off x="29575" y="4760038"/>
            <a:ext cx="2250300" cy="33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1200">
                <a:latin typeface="Comfortaa"/>
                <a:ea typeface="Comfortaa"/>
                <a:cs typeface="Comfortaa"/>
                <a:sym typeface="Comfortaa"/>
              </a:rPr>
              <a:t>#OpenSeriousGame</a:t>
            </a:r>
            <a:endParaRPr sz="1200">
              <a:latin typeface="Comfortaa"/>
              <a:ea typeface="Comfortaa"/>
              <a:cs typeface="Comfortaa"/>
              <a:sym typeface="Comfortaa"/>
            </a:endParaRPr>
          </a:p>
          <a:p>
            <a:pPr indent="0" lvl="0" marL="0" rtl="0">
              <a:spcBef>
                <a:spcPts val="0"/>
              </a:spcBef>
              <a:spcAft>
                <a:spcPts val="0"/>
              </a:spcAft>
              <a:buNone/>
            </a:pPr>
            <a:r>
              <a:t/>
            </a:r>
            <a:endParaRPr sz="1200">
              <a:latin typeface="Comfortaa"/>
              <a:ea typeface="Comfortaa"/>
              <a:cs typeface="Comfortaa"/>
              <a:sym typeface="Comfortaa"/>
            </a:endParaRPr>
          </a:p>
        </p:txBody>
      </p:sp>
      <p:sp>
        <p:nvSpPr>
          <p:cNvPr id="104" name="Google Shape;104;p25"/>
          <p:cNvSpPr txBox="1"/>
          <p:nvPr>
            <p:ph type="ctrTitle"/>
          </p:nvPr>
        </p:nvSpPr>
        <p:spPr>
          <a:xfrm>
            <a:off x="379825" y="2595100"/>
            <a:ext cx="8520600" cy="5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400">
                <a:latin typeface="Comfortaa"/>
                <a:ea typeface="Comfortaa"/>
                <a:cs typeface="Comfortaa"/>
                <a:sym typeface="Comfortaa"/>
              </a:rPr>
              <a:t>Le jeu pour v</a:t>
            </a:r>
            <a:r>
              <a:rPr lang="fr" sz="2400">
                <a:latin typeface="Comfortaa"/>
                <a:ea typeface="Comfortaa"/>
                <a:cs typeface="Comfortaa"/>
                <a:sym typeface="Comfortaa"/>
              </a:rPr>
              <a:t>aincre la peur de négocier</a:t>
            </a:r>
            <a:endParaRPr sz="2400">
              <a:solidFill>
                <a:srgbClr val="000000"/>
              </a:solidFill>
              <a:latin typeface="Comfortaa"/>
              <a:ea typeface="Comfortaa"/>
              <a:cs typeface="Comfortaa"/>
              <a:sym typeface="Comfortaa"/>
            </a:endParaRPr>
          </a:p>
        </p:txBody>
      </p:sp>
      <p:sp>
        <p:nvSpPr>
          <p:cNvPr id="105" name="Google Shape;105;p25"/>
          <p:cNvSpPr txBox="1"/>
          <p:nvPr/>
        </p:nvSpPr>
        <p:spPr>
          <a:xfrm>
            <a:off x="6508425" y="4512663"/>
            <a:ext cx="2250300" cy="33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1800">
                <a:latin typeface="Comfortaa"/>
                <a:ea typeface="Comfortaa"/>
                <a:cs typeface="Comfortaa"/>
                <a:sym typeface="Comfortaa"/>
              </a:rPr>
              <a:t>Cedric VAILLANT</a:t>
            </a:r>
            <a:endParaRPr sz="1800">
              <a:latin typeface="Comfortaa"/>
              <a:ea typeface="Comfortaa"/>
              <a:cs typeface="Comfortaa"/>
              <a:sym typeface="Comfortaa"/>
            </a:endParaRPr>
          </a:p>
          <a:p>
            <a:pPr indent="0" lvl="0" marL="0" rtl="0">
              <a:spcBef>
                <a:spcPts val="0"/>
              </a:spcBef>
              <a:spcAft>
                <a:spcPts val="0"/>
              </a:spcAft>
              <a:buNone/>
            </a:pPr>
            <a:r>
              <a:t/>
            </a:r>
            <a:endParaRPr sz="1800">
              <a:latin typeface="Comfortaa"/>
              <a:ea typeface="Comfortaa"/>
              <a:cs typeface="Comfortaa"/>
              <a:sym typeface="Comfortaa"/>
            </a:endParaRPr>
          </a:p>
          <a:p>
            <a:pPr indent="0" lvl="0" marL="0" rtl="0">
              <a:spcBef>
                <a:spcPts val="0"/>
              </a:spcBef>
              <a:spcAft>
                <a:spcPts val="0"/>
              </a:spcAft>
              <a:buNone/>
            </a:pPr>
            <a:r>
              <a:t/>
            </a:r>
            <a:endParaRPr sz="1800">
              <a:latin typeface="Comfortaa"/>
              <a:ea typeface="Comfortaa"/>
              <a:cs typeface="Comfortaa"/>
              <a:sym typeface="Comfortaa"/>
            </a:endParaRPr>
          </a:p>
          <a:p>
            <a:pPr indent="0" lvl="0" marL="0" rtl="0">
              <a:spcBef>
                <a:spcPts val="0"/>
              </a:spcBef>
              <a:spcAft>
                <a:spcPts val="0"/>
              </a:spcAft>
              <a:buNone/>
            </a:pPr>
            <a:r>
              <a:t/>
            </a:r>
            <a:endParaRPr sz="1800">
              <a:latin typeface="Comfortaa"/>
              <a:ea typeface="Comfortaa"/>
              <a:cs typeface="Comfortaa"/>
              <a:sym typeface="Comfortaa"/>
            </a:endParaRPr>
          </a:p>
        </p:txBody>
      </p:sp>
      <p:pic>
        <p:nvPicPr>
          <p:cNvPr id="106" name="Google Shape;106;p25"/>
          <p:cNvPicPr preferRelativeResize="0"/>
          <p:nvPr/>
        </p:nvPicPr>
        <p:blipFill>
          <a:blip r:embed="rId4">
            <a:alphaModFix/>
          </a:blip>
          <a:stretch>
            <a:fillRect/>
          </a:stretch>
        </p:blipFill>
        <p:spPr>
          <a:xfrm>
            <a:off x="5867037" y="4426200"/>
            <a:ext cx="457720" cy="670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sz="2400">
                <a:latin typeface="Comfortaa"/>
                <a:ea typeface="Comfortaa"/>
                <a:cs typeface="Comfortaa"/>
                <a:sym typeface="Comfortaa"/>
              </a:rPr>
              <a:t>Tour 1</a:t>
            </a:r>
            <a:r>
              <a:rPr lang="fr" sz="2400">
                <a:latin typeface="Comfortaa"/>
                <a:ea typeface="Comfortaa"/>
                <a:cs typeface="Comfortaa"/>
                <a:sym typeface="Comfortaa"/>
              </a:rPr>
              <a:t> : Préparer une négociation</a:t>
            </a:r>
            <a:endParaRPr sz="2400">
              <a:latin typeface="Comfortaa"/>
              <a:ea typeface="Comfortaa"/>
              <a:cs typeface="Comfortaa"/>
              <a:sym typeface="Comfortaa"/>
            </a:endParaRPr>
          </a:p>
        </p:txBody>
      </p:sp>
      <p:sp>
        <p:nvSpPr>
          <p:cNvPr id="169" name="Google Shape;169;p34"/>
          <p:cNvSpPr txBox="1"/>
          <p:nvPr>
            <p:ph idx="1" type="body"/>
          </p:nvPr>
        </p:nvSpPr>
        <p:spPr>
          <a:xfrm>
            <a:off x="1118425" y="1367575"/>
            <a:ext cx="7713900" cy="256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solidFill>
                  <a:srgbClr val="666666"/>
                </a:solidFill>
                <a:latin typeface="Comfortaa"/>
                <a:ea typeface="Comfortaa"/>
                <a:cs typeface="Comfortaa"/>
                <a:sym typeface="Comfortaa"/>
              </a:rPr>
              <a:t>Votre défi sera de préparer une négociation et de vous y rendre l’esprit clair</a:t>
            </a:r>
            <a:endParaRPr>
              <a:solidFill>
                <a:srgbClr val="666666"/>
              </a:solidFill>
              <a:latin typeface="Comfortaa"/>
              <a:ea typeface="Comfortaa"/>
              <a:cs typeface="Comfortaa"/>
              <a:sym typeface="Comfortaa"/>
            </a:endParaRPr>
          </a:p>
        </p:txBody>
      </p:sp>
      <p:pic>
        <p:nvPicPr>
          <p:cNvPr id="170" name="Google Shape;170;p34"/>
          <p:cNvPicPr preferRelativeResize="0"/>
          <p:nvPr/>
        </p:nvPicPr>
        <p:blipFill>
          <a:blip r:embed="rId3">
            <a:alphaModFix/>
          </a:blip>
          <a:stretch>
            <a:fillRect/>
          </a:stretch>
        </p:blipFill>
        <p:spPr>
          <a:xfrm>
            <a:off x="369770" y="1549800"/>
            <a:ext cx="684374" cy="664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5"/>
          <p:cNvSpPr/>
          <p:nvPr/>
        </p:nvSpPr>
        <p:spPr>
          <a:xfrm>
            <a:off x="1905814" y="3075874"/>
            <a:ext cx="1737600" cy="94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Google Shape;176;p35"/>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Comfortaa"/>
                <a:ea typeface="Comfortaa"/>
                <a:cs typeface="Comfortaa"/>
                <a:sym typeface="Comfortaa"/>
              </a:rPr>
              <a:t>Matériel de jeu (par groupe)</a:t>
            </a:r>
            <a:endParaRPr sz="2400">
              <a:latin typeface="Comfortaa"/>
              <a:ea typeface="Comfortaa"/>
              <a:cs typeface="Comfortaa"/>
              <a:sym typeface="Comfortaa"/>
            </a:endParaRPr>
          </a:p>
        </p:txBody>
      </p:sp>
      <p:pic>
        <p:nvPicPr>
          <p:cNvPr id="177" name="Google Shape;177;p35"/>
          <p:cNvPicPr preferRelativeResize="0"/>
          <p:nvPr/>
        </p:nvPicPr>
        <p:blipFill>
          <a:blip r:embed="rId3">
            <a:alphaModFix/>
          </a:blip>
          <a:stretch>
            <a:fillRect/>
          </a:stretch>
        </p:blipFill>
        <p:spPr>
          <a:xfrm>
            <a:off x="207200" y="172136"/>
            <a:ext cx="684375" cy="684375"/>
          </a:xfrm>
          <a:prstGeom prst="rect">
            <a:avLst/>
          </a:prstGeom>
          <a:noFill/>
          <a:ln>
            <a:noFill/>
          </a:ln>
        </p:spPr>
      </p:pic>
      <p:graphicFrame>
        <p:nvGraphicFramePr>
          <p:cNvPr id="178" name="Google Shape;178;p35"/>
          <p:cNvGraphicFramePr/>
          <p:nvPr/>
        </p:nvGraphicFramePr>
        <p:xfrm>
          <a:off x="1922650" y="3089663"/>
          <a:ext cx="3000000" cy="3000000"/>
        </p:xfrm>
        <a:graphic>
          <a:graphicData uri="http://schemas.openxmlformats.org/drawingml/2006/table">
            <a:tbl>
              <a:tblPr>
                <a:noFill/>
                <a:tableStyleId>{723B5C6C-2D82-4F2A-93AE-A6E5E784D8D7}</a:tableStyleId>
              </a:tblPr>
              <a:tblGrid>
                <a:gridCol w="393100"/>
                <a:gridCol w="434400"/>
                <a:gridCol w="434400"/>
                <a:gridCol w="434400"/>
              </a:tblGrid>
              <a:tr h="303350">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F4CCCC"/>
                    </a:solidFill>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F4CCCC"/>
                    </a:solidFill>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D2E9"/>
                    </a:solidFill>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D2E9"/>
                    </a:solidFill>
                  </a:tcPr>
                </a:tc>
              </a:tr>
              <a:tr h="303350">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F4CCCC"/>
                    </a:solidFill>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F4CCCC"/>
                    </a:solidFill>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D2E9"/>
                    </a:solidFill>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D2E9"/>
                    </a:solidFill>
                  </a:tcPr>
                </a:tc>
              </a:tr>
              <a:tr h="303350">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F4CCCC"/>
                    </a:solidFill>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F4CCCC"/>
                    </a:solidFill>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D2E9"/>
                    </a:solidFill>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D9D2E9"/>
                    </a:solidFill>
                  </a:tcPr>
                </a:tc>
              </a:tr>
            </a:tbl>
          </a:graphicData>
        </a:graphic>
      </p:graphicFrame>
      <p:sp>
        <p:nvSpPr>
          <p:cNvPr id="179" name="Google Shape;179;p35"/>
          <p:cNvSpPr txBox="1"/>
          <p:nvPr/>
        </p:nvSpPr>
        <p:spPr>
          <a:xfrm>
            <a:off x="3827950" y="3126050"/>
            <a:ext cx="2671800" cy="44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a:latin typeface="Comfortaa"/>
                <a:ea typeface="Comfortaa"/>
                <a:cs typeface="Comfortaa"/>
                <a:sym typeface="Comfortaa"/>
              </a:rPr>
              <a:t>1 feuille de scénario </a:t>
            </a:r>
            <a:endParaRPr>
              <a:latin typeface="Comfortaa"/>
              <a:ea typeface="Comfortaa"/>
              <a:cs typeface="Comfortaa"/>
              <a:sym typeface="Comfortaa"/>
            </a:endParaRPr>
          </a:p>
          <a:p>
            <a:pPr indent="0" lvl="0" marL="0" rtl="0">
              <a:spcBef>
                <a:spcPts val="0"/>
              </a:spcBef>
              <a:spcAft>
                <a:spcPts val="0"/>
              </a:spcAft>
              <a:buNone/>
            </a:pPr>
            <a:r>
              <a:rPr lang="fr">
                <a:latin typeface="Comfortaa"/>
                <a:ea typeface="Comfortaa"/>
                <a:cs typeface="Comfortaa"/>
                <a:sym typeface="Comfortaa"/>
              </a:rPr>
              <a:t>(à découper)</a:t>
            </a:r>
            <a:endParaRPr>
              <a:latin typeface="Comfortaa"/>
              <a:ea typeface="Comfortaa"/>
              <a:cs typeface="Comfortaa"/>
              <a:sym typeface="Comfortaa"/>
            </a:endParaRPr>
          </a:p>
        </p:txBody>
      </p:sp>
      <p:sp>
        <p:nvSpPr>
          <p:cNvPr id="180" name="Google Shape;180;p35"/>
          <p:cNvSpPr/>
          <p:nvPr/>
        </p:nvSpPr>
        <p:spPr>
          <a:xfrm>
            <a:off x="1901989" y="1707374"/>
            <a:ext cx="1737600" cy="94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81" name="Google Shape;181;p35"/>
          <p:cNvGrpSpPr/>
          <p:nvPr/>
        </p:nvGrpSpPr>
        <p:grpSpPr>
          <a:xfrm>
            <a:off x="1980636" y="1922907"/>
            <a:ext cx="287474" cy="749847"/>
            <a:chOff x="0" y="653300"/>
            <a:chExt cx="1721400" cy="4490100"/>
          </a:xfrm>
        </p:grpSpPr>
        <p:sp>
          <p:nvSpPr>
            <p:cNvPr id="182" name="Google Shape;182;p35"/>
            <p:cNvSpPr/>
            <p:nvPr/>
          </p:nvSpPr>
          <p:spPr>
            <a:xfrm>
              <a:off x="0" y="653300"/>
              <a:ext cx="1721400" cy="449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83" name="Google Shape;183;p35"/>
            <p:cNvPicPr preferRelativeResize="0"/>
            <p:nvPr/>
          </p:nvPicPr>
          <p:blipFill>
            <a:blip r:embed="rId4">
              <a:alphaModFix/>
            </a:blip>
            <a:stretch>
              <a:fillRect/>
            </a:stretch>
          </p:blipFill>
          <p:spPr>
            <a:xfrm>
              <a:off x="560586" y="1604395"/>
              <a:ext cx="600321" cy="551404"/>
            </a:xfrm>
            <a:prstGeom prst="rect">
              <a:avLst/>
            </a:prstGeom>
            <a:noFill/>
            <a:ln>
              <a:noFill/>
            </a:ln>
          </p:spPr>
        </p:pic>
        <p:pic>
          <p:nvPicPr>
            <p:cNvPr id="184" name="Google Shape;184;p35"/>
            <p:cNvPicPr preferRelativeResize="0"/>
            <p:nvPr/>
          </p:nvPicPr>
          <p:blipFill>
            <a:blip r:embed="rId5">
              <a:alphaModFix/>
            </a:blip>
            <a:stretch>
              <a:fillRect/>
            </a:stretch>
          </p:blipFill>
          <p:spPr>
            <a:xfrm>
              <a:off x="560586" y="2467344"/>
              <a:ext cx="600321" cy="551404"/>
            </a:xfrm>
            <a:prstGeom prst="rect">
              <a:avLst/>
            </a:prstGeom>
            <a:noFill/>
            <a:ln>
              <a:noFill/>
            </a:ln>
          </p:spPr>
        </p:pic>
        <p:pic>
          <p:nvPicPr>
            <p:cNvPr id="185" name="Google Shape;185;p35"/>
            <p:cNvPicPr preferRelativeResize="0"/>
            <p:nvPr/>
          </p:nvPicPr>
          <p:blipFill>
            <a:blip r:embed="rId6">
              <a:alphaModFix/>
            </a:blip>
            <a:stretch>
              <a:fillRect/>
            </a:stretch>
          </p:blipFill>
          <p:spPr>
            <a:xfrm>
              <a:off x="560586" y="3414731"/>
              <a:ext cx="600321" cy="551404"/>
            </a:xfrm>
            <a:prstGeom prst="rect">
              <a:avLst/>
            </a:prstGeom>
            <a:noFill/>
            <a:ln>
              <a:noFill/>
            </a:ln>
          </p:spPr>
        </p:pic>
        <p:pic>
          <p:nvPicPr>
            <p:cNvPr id="186" name="Google Shape;186;p35"/>
            <p:cNvPicPr preferRelativeResize="0"/>
            <p:nvPr/>
          </p:nvPicPr>
          <p:blipFill>
            <a:blip r:embed="rId7">
              <a:alphaModFix/>
            </a:blip>
            <a:stretch>
              <a:fillRect/>
            </a:stretch>
          </p:blipFill>
          <p:spPr>
            <a:xfrm>
              <a:off x="560586" y="4315218"/>
              <a:ext cx="600321" cy="551404"/>
            </a:xfrm>
            <a:prstGeom prst="rect">
              <a:avLst/>
            </a:prstGeom>
            <a:noFill/>
            <a:ln>
              <a:noFill/>
            </a:ln>
          </p:spPr>
        </p:pic>
      </p:grpSp>
      <p:sp>
        <p:nvSpPr>
          <p:cNvPr id="187" name="Google Shape;187;p35"/>
          <p:cNvSpPr txBox="1"/>
          <p:nvPr/>
        </p:nvSpPr>
        <p:spPr>
          <a:xfrm>
            <a:off x="3866750" y="1707375"/>
            <a:ext cx="2671800" cy="44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a:latin typeface="Comfortaa"/>
                <a:ea typeface="Comfortaa"/>
                <a:cs typeface="Comfortaa"/>
                <a:sym typeface="Comfortaa"/>
              </a:rPr>
              <a:t>2 feuilles de préparation</a:t>
            </a:r>
            <a:endParaRPr>
              <a:latin typeface="Comfortaa"/>
              <a:ea typeface="Comfortaa"/>
              <a:cs typeface="Comfortaa"/>
              <a:sym typeface="Comfortaa"/>
            </a:endParaRPr>
          </a:p>
          <a:p>
            <a:pPr indent="0" lvl="0" marL="0" rtl="0">
              <a:spcBef>
                <a:spcPts val="0"/>
              </a:spcBef>
              <a:spcAft>
                <a:spcPts val="0"/>
              </a:spcAft>
              <a:buNone/>
            </a:pPr>
            <a:r>
              <a:rPr lang="fr">
                <a:latin typeface="Comfortaa"/>
                <a:ea typeface="Comfortaa"/>
                <a:cs typeface="Comfortaa"/>
                <a:sym typeface="Comfortaa"/>
              </a:rPr>
              <a:t> de négociation </a:t>
            </a:r>
            <a:endParaRPr>
              <a:latin typeface="Comfortaa"/>
              <a:ea typeface="Comfortaa"/>
              <a:cs typeface="Comfortaa"/>
              <a:sym typeface="Comfortaa"/>
            </a:endParaRPr>
          </a:p>
          <a:p>
            <a:pPr indent="0" lvl="0" marL="0" rtl="0">
              <a:spcBef>
                <a:spcPts val="0"/>
              </a:spcBef>
              <a:spcAft>
                <a:spcPts val="0"/>
              </a:spcAft>
              <a:buNone/>
            </a:pPr>
            <a:r>
              <a:rPr lang="fr">
                <a:latin typeface="Comfortaa"/>
                <a:ea typeface="Comfortaa"/>
                <a:cs typeface="Comfortaa"/>
                <a:sym typeface="Comfortaa"/>
              </a:rPr>
              <a:t>(1 pour chaque négociant)</a:t>
            </a:r>
            <a:endParaRPr>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graphicFrame>
        <p:nvGraphicFramePr>
          <p:cNvPr id="192" name="Google Shape;192;p36"/>
          <p:cNvGraphicFramePr/>
          <p:nvPr/>
        </p:nvGraphicFramePr>
        <p:xfrm>
          <a:off x="1301650" y="1528500"/>
          <a:ext cx="3000000" cy="3000000"/>
        </p:xfrm>
        <a:graphic>
          <a:graphicData uri="http://schemas.openxmlformats.org/drawingml/2006/table">
            <a:tbl>
              <a:tblPr>
                <a:noFill/>
                <a:tableStyleId>{723B5C6C-2D82-4F2A-93AE-A6E5E784D8D7}</a:tableStyleId>
              </a:tblPr>
              <a:tblGrid>
                <a:gridCol w="3245225"/>
              </a:tblGrid>
              <a:tr h="903725">
                <a:tc>
                  <a:txBody>
                    <a:bodyPr>
                      <a:noAutofit/>
                    </a:bodyPr>
                    <a:lstStyle/>
                    <a:p>
                      <a:pPr indent="0" lvl="0" marL="0" rtl="0">
                        <a:spcBef>
                          <a:spcPts val="0"/>
                        </a:spcBef>
                        <a:spcAft>
                          <a:spcPts val="0"/>
                        </a:spcAft>
                        <a:buNone/>
                      </a:pPr>
                      <a:r>
                        <a:rPr b="1" lang="fr" sz="800">
                          <a:latin typeface="Comfortaa"/>
                          <a:ea typeface="Comfortaa"/>
                          <a:cs typeface="Comfortaa"/>
                          <a:sym typeface="Comfortaa"/>
                        </a:rPr>
                        <a:t>Négostoppeurs :</a:t>
                      </a:r>
                      <a:r>
                        <a:rPr lang="fr" sz="800">
                          <a:latin typeface="Comfortaa"/>
                          <a:ea typeface="Comfortaa"/>
                          <a:cs typeface="Comfortaa"/>
                          <a:sym typeface="Comfortaa"/>
                        </a:rPr>
                        <a:t> </a:t>
                      </a:r>
                      <a:r>
                        <a:rPr lang="fr" sz="800">
                          <a:latin typeface="Comfortaa"/>
                          <a:ea typeface="Comfortaa"/>
                          <a:cs typeface="Comfortaa"/>
                          <a:sym typeface="Comfortaa"/>
                        </a:rPr>
                        <a:t>J’arrête la négociation si je n’obtiens pas les éléments suivants </a:t>
                      </a:r>
                      <a:endParaRPr sz="800">
                        <a:latin typeface="Comfortaa"/>
                        <a:ea typeface="Comfortaa"/>
                        <a:cs typeface="Comfortaa"/>
                        <a:sym typeface="Comfortaa"/>
                      </a:endParaRPr>
                    </a:p>
                  </a:txBody>
                  <a:tcPr marT="91425" marB="91425" marR="91425" marL="91425"/>
                </a:tc>
              </a:tr>
              <a:tr h="903725">
                <a:tc>
                  <a:txBody>
                    <a:bodyPr>
                      <a:noAutofit/>
                    </a:bodyPr>
                    <a:lstStyle/>
                    <a:p>
                      <a:pPr indent="0" lvl="0" marL="0" rtl="0">
                        <a:spcBef>
                          <a:spcPts val="0"/>
                        </a:spcBef>
                        <a:spcAft>
                          <a:spcPts val="0"/>
                        </a:spcAft>
                        <a:buNone/>
                      </a:pPr>
                      <a:r>
                        <a:rPr b="1" lang="fr" sz="800">
                          <a:latin typeface="Comfortaa"/>
                          <a:ea typeface="Comfortaa"/>
                          <a:cs typeface="Comfortaa"/>
                          <a:sym typeface="Comfortaa"/>
                        </a:rPr>
                        <a:t>Haute priorité</a:t>
                      </a:r>
                      <a:r>
                        <a:rPr lang="fr" sz="800">
                          <a:latin typeface="Comfortaa"/>
                          <a:ea typeface="Comfortaa"/>
                          <a:cs typeface="Comfortaa"/>
                          <a:sym typeface="Comfortaa"/>
                        </a:rPr>
                        <a:t> : </a:t>
                      </a:r>
                      <a:r>
                        <a:rPr lang="fr" sz="800">
                          <a:latin typeface="Comfortaa"/>
                          <a:ea typeface="Comfortaa"/>
                          <a:cs typeface="Comfortaa"/>
                          <a:sym typeface="Comfortaa"/>
                        </a:rPr>
                        <a:t>J’y tiens assez pour sacrifier d’autres choses de  niveaux 3 et 4 pour l’avoir </a:t>
                      </a:r>
                      <a:endParaRPr sz="800">
                        <a:latin typeface="Comfortaa"/>
                        <a:ea typeface="Comfortaa"/>
                        <a:cs typeface="Comfortaa"/>
                        <a:sym typeface="Comfortaa"/>
                      </a:endParaRPr>
                    </a:p>
                  </a:txBody>
                  <a:tcPr marT="91425" marB="91425" marR="91425" marL="91425"/>
                </a:tc>
              </a:tr>
              <a:tr h="903725">
                <a:tc>
                  <a:txBody>
                    <a:bodyPr>
                      <a:noAutofit/>
                    </a:bodyPr>
                    <a:lstStyle/>
                    <a:p>
                      <a:pPr indent="0" lvl="0" marL="0" rtl="0">
                        <a:spcBef>
                          <a:spcPts val="0"/>
                        </a:spcBef>
                        <a:spcAft>
                          <a:spcPts val="0"/>
                        </a:spcAft>
                        <a:buClr>
                          <a:schemeClr val="dk1"/>
                        </a:buClr>
                        <a:buSzPts val="1100"/>
                        <a:buFont typeface="Arial"/>
                        <a:buNone/>
                      </a:pPr>
                      <a:r>
                        <a:rPr b="1" lang="fr" sz="800">
                          <a:solidFill>
                            <a:schemeClr val="dk1"/>
                          </a:solidFill>
                          <a:latin typeface="Comfortaa"/>
                          <a:ea typeface="Comfortaa"/>
                          <a:cs typeface="Comfortaa"/>
                          <a:sym typeface="Comfortaa"/>
                        </a:rPr>
                        <a:t>Basse priorité </a:t>
                      </a:r>
                      <a:r>
                        <a:rPr lang="fr" sz="800">
                          <a:solidFill>
                            <a:schemeClr val="dk1"/>
                          </a:solidFill>
                          <a:latin typeface="Comfortaa"/>
                          <a:ea typeface="Comfortaa"/>
                          <a:cs typeface="Comfortaa"/>
                          <a:sym typeface="Comfortaa"/>
                        </a:rPr>
                        <a:t>: </a:t>
                      </a:r>
                      <a:r>
                        <a:rPr lang="fr" sz="800">
                          <a:solidFill>
                            <a:schemeClr val="dk1"/>
                          </a:solidFill>
                          <a:latin typeface="Comfortaa"/>
                          <a:ea typeface="Comfortaa"/>
                          <a:cs typeface="Comfortaa"/>
                          <a:sym typeface="Comfortaa"/>
                        </a:rPr>
                        <a:t>Je préfère ne pas l’avoir que de sacrifier des choses:</a:t>
                      </a:r>
                      <a:endParaRPr sz="800">
                        <a:latin typeface="Comfortaa"/>
                        <a:ea typeface="Comfortaa"/>
                        <a:cs typeface="Comfortaa"/>
                        <a:sym typeface="Comfortaa"/>
                      </a:endParaRPr>
                    </a:p>
                  </a:txBody>
                  <a:tcPr marT="91425" marB="91425" marR="91425" marL="91425"/>
                </a:tc>
              </a:tr>
              <a:tr h="903725">
                <a:tc>
                  <a:txBody>
                    <a:bodyPr>
                      <a:noAutofit/>
                    </a:bodyPr>
                    <a:lstStyle/>
                    <a:p>
                      <a:pPr indent="0" lvl="0" marL="0" rtl="0">
                        <a:spcBef>
                          <a:spcPts val="0"/>
                        </a:spcBef>
                        <a:spcAft>
                          <a:spcPts val="0"/>
                        </a:spcAft>
                        <a:buNone/>
                      </a:pPr>
                      <a:r>
                        <a:rPr b="1" lang="fr" sz="800">
                          <a:latin typeface="Comfortaa"/>
                          <a:ea typeface="Comfortaa"/>
                          <a:cs typeface="Comfortaa"/>
                          <a:sym typeface="Comfortaa"/>
                        </a:rPr>
                        <a:t>Bonus : </a:t>
                      </a:r>
                      <a:r>
                        <a:rPr lang="fr" sz="800">
                          <a:latin typeface="Comfortaa"/>
                          <a:ea typeface="Comfortaa"/>
                          <a:cs typeface="Comfortaa"/>
                          <a:sym typeface="Comfortaa"/>
                        </a:rPr>
                        <a:t>Je ne le veux pas mais tant qu’à faire autant demander (Bonus)</a:t>
                      </a:r>
                      <a:endParaRPr sz="800">
                        <a:latin typeface="Comfortaa"/>
                        <a:ea typeface="Comfortaa"/>
                        <a:cs typeface="Comfortaa"/>
                        <a:sym typeface="Comfortaa"/>
                      </a:endParaRPr>
                    </a:p>
                  </a:txBody>
                  <a:tcPr marT="91425" marB="91425" marR="91425" marL="91425"/>
                </a:tc>
              </a:tr>
            </a:tbl>
          </a:graphicData>
        </a:graphic>
      </p:graphicFrame>
      <p:grpSp>
        <p:nvGrpSpPr>
          <p:cNvPr id="193" name="Google Shape;193;p36"/>
          <p:cNvGrpSpPr/>
          <p:nvPr/>
        </p:nvGrpSpPr>
        <p:grpSpPr>
          <a:xfrm>
            <a:off x="0" y="653300"/>
            <a:ext cx="1721400" cy="4490100"/>
            <a:chOff x="0" y="653300"/>
            <a:chExt cx="1721400" cy="4490100"/>
          </a:xfrm>
        </p:grpSpPr>
        <p:sp>
          <p:nvSpPr>
            <p:cNvPr id="194" name="Google Shape;194;p36"/>
            <p:cNvSpPr/>
            <p:nvPr/>
          </p:nvSpPr>
          <p:spPr>
            <a:xfrm>
              <a:off x="0" y="653300"/>
              <a:ext cx="1721400" cy="449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5" name="Google Shape;195;p36"/>
            <p:cNvPicPr preferRelativeResize="0"/>
            <p:nvPr/>
          </p:nvPicPr>
          <p:blipFill>
            <a:blip r:embed="rId3">
              <a:alphaModFix/>
            </a:blip>
            <a:stretch>
              <a:fillRect/>
            </a:stretch>
          </p:blipFill>
          <p:spPr>
            <a:xfrm>
              <a:off x="560586" y="1604395"/>
              <a:ext cx="600321" cy="551404"/>
            </a:xfrm>
            <a:prstGeom prst="rect">
              <a:avLst/>
            </a:prstGeom>
            <a:noFill/>
            <a:ln>
              <a:noFill/>
            </a:ln>
          </p:spPr>
        </p:pic>
        <p:pic>
          <p:nvPicPr>
            <p:cNvPr id="196" name="Google Shape;196;p36"/>
            <p:cNvPicPr preferRelativeResize="0"/>
            <p:nvPr/>
          </p:nvPicPr>
          <p:blipFill>
            <a:blip r:embed="rId4">
              <a:alphaModFix/>
            </a:blip>
            <a:stretch>
              <a:fillRect/>
            </a:stretch>
          </p:blipFill>
          <p:spPr>
            <a:xfrm>
              <a:off x="560586" y="2467344"/>
              <a:ext cx="600321" cy="551404"/>
            </a:xfrm>
            <a:prstGeom prst="rect">
              <a:avLst/>
            </a:prstGeom>
            <a:noFill/>
            <a:ln>
              <a:noFill/>
            </a:ln>
          </p:spPr>
        </p:pic>
        <p:pic>
          <p:nvPicPr>
            <p:cNvPr id="197" name="Google Shape;197;p36"/>
            <p:cNvPicPr preferRelativeResize="0"/>
            <p:nvPr/>
          </p:nvPicPr>
          <p:blipFill>
            <a:blip r:embed="rId5">
              <a:alphaModFix/>
            </a:blip>
            <a:stretch>
              <a:fillRect/>
            </a:stretch>
          </p:blipFill>
          <p:spPr>
            <a:xfrm>
              <a:off x="560586" y="3414731"/>
              <a:ext cx="600321" cy="551404"/>
            </a:xfrm>
            <a:prstGeom prst="rect">
              <a:avLst/>
            </a:prstGeom>
            <a:noFill/>
            <a:ln>
              <a:noFill/>
            </a:ln>
          </p:spPr>
        </p:pic>
        <p:pic>
          <p:nvPicPr>
            <p:cNvPr id="198" name="Google Shape;198;p36"/>
            <p:cNvPicPr preferRelativeResize="0"/>
            <p:nvPr/>
          </p:nvPicPr>
          <p:blipFill>
            <a:blip r:embed="rId6">
              <a:alphaModFix/>
            </a:blip>
            <a:stretch>
              <a:fillRect/>
            </a:stretch>
          </p:blipFill>
          <p:spPr>
            <a:xfrm>
              <a:off x="560586" y="4315218"/>
              <a:ext cx="600321" cy="551404"/>
            </a:xfrm>
            <a:prstGeom prst="rect">
              <a:avLst/>
            </a:prstGeom>
            <a:noFill/>
            <a:ln>
              <a:noFill/>
            </a:ln>
          </p:spPr>
        </p:pic>
      </p:grpSp>
      <p:sp>
        <p:nvSpPr>
          <p:cNvPr id="199" name="Google Shape;199;p36"/>
          <p:cNvSpPr txBox="1"/>
          <p:nvPr/>
        </p:nvSpPr>
        <p:spPr>
          <a:xfrm>
            <a:off x="-100" y="0"/>
            <a:ext cx="91440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mfortaa"/>
                <a:ea typeface="Comfortaa"/>
                <a:cs typeface="Comfortaa"/>
                <a:sym typeface="Comfortaa"/>
              </a:rPr>
              <a:t>Le Nego-canvas pour préparer sa négociation</a:t>
            </a:r>
            <a:endParaRPr b="1">
              <a:solidFill>
                <a:schemeClr val="dk1"/>
              </a:solidFill>
              <a:latin typeface="Comfortaa"/>
              <a:ea typeface="Comfortaa"/>
              <a:cs typeface="Comfortaa"/>
              <a:sym typeface="Comfortaa"/>
            </a:endParaRPr>
          </a:p>
        </p:txBody>
      </p:sp>
      <p:sp>
        <p:nvSpPr>
          <p:cNvPr id="200" name="Google Shape;200;p36"/>
          <p:cNvSpPr txBox="1"/>
          <p:nvPr/>
        </p:nvSpPr>
        <p:spPr>
          <a:xfrm>
            <a:off x="1779575" y="764250"/>
            <a:ext cx="2757300" cy="751500"/>
          </a:xfrm>
          <a:prstGeom prst="rect">
            <a:avLst/>
          </a:prstGeom>
          <a:solidFill>
            <a:srgbClr val="F3F3F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fr" sz="800">
                <a:solidFill>
                  <a:schemeClr val="dk1"/>
                </a:solidFill>
                <a:latin typeface="Comfortaa"/>
                <a:ea typeface="Comfortaa"/>
                <a:cs typeface="Comfortaa"/>
                <a:sym typeface="Comfortaa"/>
              </a:rPr>
              <a:t>Mon objectif : </a:t>
            </a:r>
            <a:endParaRPr b="1" sz="800">
              <a:solidFill>
                <a:schemeClr val="dk1"/>
              </a:solidFill>
              <a:latin typeface="Comfortaa"/>
              <a:ea typeface="Comfortaa"/>
              <a:cs typeface="Comfortaa"/>
              <a:sym typeface="Comfortaa"/>
            </a:endParaRPr>
          </a:p>
          <a:p>
            <a:pPr indent="0" lvl="0" marL="0" rtl="0" algn="ctr">
              <a:spcBef>
                <a:spcPts val="0"/>
              </a:spcBef>
              <a:spcAft>
                <a:spcPts val="0"/>
              </a:spcAft>
              <a:buNone/>
            </a:pPr>
            <a:r>
              <a:rPr b="1" lang="fr" sz="800">
                <a:solidFill>
                  <a:schemeClr val="dk1"/>
                </a:solidFill>
                <a:latin typeface="Comfortaa"/>
                <a:ea typeface="Comfortaa"/>
                <a:cs typeface="Comfortaa"/>
                <a:sym typeface="Comfortaa"/>
              </a:rPr>
              <a:t>……………………………………………………………….</a:t>
            </a:r>
            <a:endParaRPr b="1" sz="800">
              <a:solidFill>
                <a:schemeClr val="dk1"/>
              </a:solidFill>
              <a:latin typeface="Comfortaa"/>
              <a:ea typeface="Comfortaa"/>
              <a:cs typeface="Comfortaa"/>
              <a:sym typeface="Comfortaa"/>
            </a:endParaRPr>
          </a:p>
          <a:p>
            <a:pPr indent="0" lvl="0" marL="0" rtl="0" algn="ctr">
              <a:spcBef>
                <a:spcPts val="0"/>
              </a:spcBef>
              <a:spcAft>
                <a:spcPts val="0"/>
              </a:spcAft>
              <a:buNone/>
            </a:pPr>
            <a:r>
              <a:rPr b="1" lang="fr" sz="800">
                <a:solidFill>
                  <a:schemeClr val="dk1"/>
                </a:solidFill>
                <a:latin typeface="Comfortaa"/>
                <a:ea typeface="Comfortaa"/>
                <a:cs typeface="Comfortaa"/>
                <a:sym typeface="Comfortaa"/>
              </a:rPr>
              <a:t>……………………………………………………………….</a:t>
            </a:r>
            <a:endParaRPr b="1" sz="800">
              <a:solidFill>
                <a:schemeClr val="dk1"/>
              </a:solidFill>
              <a:latin typeface="Comfortaa"/>
              <a:ea typeface="Comfortaa"/>
              <a:cs typeface="Comfortaa"/>
              <a:sym typeface="Comfortaa"/>
            </a:endParaRPr>
          </a:p>
          <a:p>
            <a:pPr indent="0" lvl="0" marL="0" rtl="0" algn="ctr">
              <a:spcBef>
                <a:spcPts val="0"/>
              </a:spcBef>
              <a:spcAft>
                <a:spcPts val="0"/>
              </a:spcAft>
              <a:buNone/>
            </a:pPr>
            <a:r>
              <a:rPr b="1" lang="fr" sz="800">
                <a:solidFill>
                  <a:schemeClr val="dk1"/>
                </a:solidFill>
                <a:latin typeface="Comfortaa"/>
                <a:ea typeface="Comfortaa"/>
                <a:cs typeface="Comfortaa"/>
                <a:sym typeface="Comfortaa"/>
              </a:rPr>
              <a:t>……………………………………………………………….</a:t>
            </a:r>
            <a:endParaRPr b="1" sz="800">
              <a:solidFill>
                <a:schemeClr val="dk1"/>
              </a:solidFill>
              <a:latin typeface="Comfortaa"/>
              <a:ea typeface="Comfortaa"/>
              <a:cs typeface="Comfortaa"/>
              <a:sym typeface="Comfortaa"/>
            </a:endParaRPr>
          </a:p>
        </p:txBody>
      </p:sp>
      <p:graphicFrame>
        <p:nvGraphicFramePr>
          <p:cNvPr id="201" name="Google Shape;201;p36"/>
          <p:cNvGraphicFramePr/>
          <p:nvPr/>
        </p:nvGraphicFramePr>
        <p:xfrm>
          <a:off x="4769800" y="786150"/>
          <a:ext cx="3000000" cy="3000000"/>
        </p:xfrm>
        <a:graphic>
          <a:graphicData uri="http://schemas.openxmlformats.org/drawingml/2006/table">
            <a:tbl>
              <a:tblPr>
                <a:noFill/>
                <a:tableStyleId>{723B5C6C-2D82-4F2A-93AE-A6E5E784D8D7}</a:tableStyleId>
              </a:tblPr>
              <a:tblGrid>
                <a:gridCol w="2187050"/>
                <a:gridCol w="2187050"/>
              </a:tblGrid>
              <a:tr h="1452425">
                <a:tc gridSpan="2">
                  <a:txBody>
                    <a:bodyPr>
                      <a:noAutofit/>
                    </a:bodyPr>
                    <a:lstStyle/>
                    <a:p>
                      <a:pPr indent="0" lvl="0" marL="457200" rtl="0">
                        <a:spcBef>
                          <a:spcPts val="0"/>
                        </a:spcBef>
                        <a:spcAft>
                          <a:spcPts val="0"/>
                        </a:spcAft>
                        <a:buNone/>
                      </a:pPr>
                      <a:r>
                        <a:rPr lang="fr" sz="800">
                          <a:latin typeface="Comfortaa"/>
                          <a:ea typeface="Comfortaa"/>
                          <a:cs typeface="Comfortaa"/>
                          <a:sym typeface="Comfortaa"/>
                        </a:rPr>
                        <a:t>Ce que je sais de mon interlocuteur</a:t>
                      </a:r>
                      <a:endParaRPr sz="800">
                        <a:latin typeface="Comfortaa"/>
                        <a:ea typeface="Comfortaa"/>
                        <a:cs typeface="Comfortaa"/>
                        <a:sym typeface="Comfortaa"/>
                      </a:endParaRPr>
                    </a:p>
                  </a:txBody>
                  <a:tcPr marT="91425" marB="91425" marR="91425" marL="91425"/>
                </a:tc>
                <a:tc hMerge="1"/>
              </a:tr>
              <a:tr h="1452425">
                <a:tc>
                  <a:txBody>
                    <a:bodyPr>
                      <a:noAutofit/>
                    </a:bodyPr>
                    <a:lstStyle/>
                    <a:p>
                      <a:pPr indent="0" lvl="0" marL="457200" rtl="0">
                        <a:spcBef>
                          <a:spcPts val="0"/>
                        </a:spcBef>
                        <a:spcAft>
                          <a:spcPts val="0"/>
                        </a:spcAft>
                        <a:buNone/>
                      </a:pPr>
                      <a:r>
                        <a:rPr lang="fr" sz="800">
                          <a:latin typeface="Comfortaa"/>
                          <a:ea typeface="Comfortaa"/>
                          <a:cs typeface="Comfortaa"/>
                          <a:sym typeface="Comfortaa"/>
                        </a:rPr>
                        <a:t>Les conditions qui me sont favorables</a:t>
                      </a:r>
                      <a:endParaRPr sz="800">
                        <a:latin typeface="Comfortaa"/>
                        <a:ea typeface="Comfortaa"/>
                        <a:cs typeface="Comfortaa"/>
                        <a:sym typeface="Comfortaa"/>
                      </a:endParaRPr>
                    </a:p>
                  </a:txBody>
                  <a:tcPr marT="91425" marB="91425" marR="91425" marL="91425"/>
                </a:tc>
                <a:tc>
                  <a:txBody>
                    <a:bodyPr>
                      <a:noAutofit/>
                    </a:bodyPr>
                    <a:lstStyle/>
                    <a:p>
                      <a:pPr indent="0" lvl="0" marL="457200" rtl="0">
                        <a:spcBef>
                          <a:spcPts val="0"/>
                        </a:spcBef>
                        <a:spcAft>
                          <a:spcPts val="0"/>
                        </a:spcAft>
                        <a:buNone/>
                      </a:pPr>
                      <a:r>
                        <a:rPr lang="fr" sz="800">
                          <a:latin typeface="Comfortaa"/>
                          <a:ea typeface="Comfortaa"/>
                          <a:cs typeface="Comfortaa"/>
                          <a:sym typeface="Comfortaa"/>
                        </a:rPr>
                        <a:t>Les conditions qui me sont défavorables</a:t>
                      </a:r>
                      <a:endParaRPr sz="800">
                        <a:latin typeface="Comfortaa"/>
                        <a:ea typeface="Comfortaa"/>
                        <a:cs typeface="Comfortaa"/>
                        <a:sym typeface="Comfortaa"/>
                      </a:endParaRPr>
                    </a:p>
                  </a:txBody>
                  <a:tcPr marT="91425" marB="91425" marR="91425" marL="91425"/>
                </a:tc>
              </a:tr>
              <a:tr h="1452425">
                <a:tc gridSpan="2">
                  <a:txBody>
                    <a:bodyPr>
                      <a:noAutofit/>
                    </a:bodyPr>
                    <a:lstStyle/>
                    <a:p>
                      <a:pPr indent="0" lvl="0" marL="457200" rtl="0">
                        <a:spcBef>
                          <a:spcPts val="0"/>
                        </a:spcBef>
                        <a:spcAft>
                          <a:spcPts val="0"/>
                        </a:spcAft>
                        <a:buNone/>
                      </a:pPr>
                      <a:r>
                        <a:rPr lang="fr" sz="800">
                          <a:latin typeface="Comfortaa"/>
                          <a:ea typeface="Comfortaa"/>
                          <a:cs typeface="Comfortaa"/>
                          <a:sym typeface="Comfortaa"/>
                        </a:rPr>
                        <a:t>Aspects culturels à prendre en compte (proximité, coutumes, habitudes, usages, …)</a:t>
                      </a:r>
                      <a:endParaRPr sz="800">
                        <a:latin typeface="Comfortaa"/>
                        <a:ea typeface="Comfortaa"/>
                        <a:cs typeface="Comfortaa"/>
                        <a:sym typeface="Comfortaa"/>
                      </a:endParaRPr>
                    </a:p>
                  </a:txBody>
                  <a:tcPr marT="91425" marB="91425" marR="91425" marL="91425"/>
                </a:tc>
                <a:tc hMerge="1"/>
              </a:tr>
            </a:tbl>
          </a:graphicData>
        </a:graphic>
      </p:graphicFrame>
      <p:sp>
        <p:nvSpPr>
          <p:cNvPr id="202" name="Google Shape;202;p36"/>
          <p:cNvSpPr txBox="1"/>
          <p:nvPr/>
        </p:nvSpPr>
        <p:spPr>
          <a:xfrm>
            <a:off x="0" y="372000"/>
            <a:ext cx="45720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mfortaa"/>
                <a:ea typeface="Comfortaa"/>
                <a:cs typeface="Comfortaa"/>
                <a:sym typeface="Comfortaa"/>
              </a:rPr>
              <a:t>Moi et mes priorités</a:t>
            </a:r>
            <a:endParaRPr/>
          </a:p>
        </p:txBody>
      </p:sp>
      <p:sp>
        <p:nvSpPr>
          <p:cNvPr id="203" name="Google Shape;203;p36"/>
          <p:cNvSpPr txBox="1"/>
          <p:nvPr/>
        </p:nvSpPr>
        <p:spPr>
          <a:xfrm>
            <a:off x="4581216" y="372000"/>
            <a:ext cx="45720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mfortaa"/>
                <a:ea typeface="Comfortaa"/>
                <a:cs typeface="Comfortaa"/>
                <a:sym typeface="Comfortaa"/>
              </a:rPr>
              <a:t>Le contexte</a:t>
            </a:r>
            <a:endParaRPr/>
          </a:p>
        </p:txBody>
      </p:sp>
      <p:pic>
        <p:nvPicPr>
          <p:cNvPr id="204" name="Google Shape;204;p36"/>
          <p:cNvPicPr preferRelativeResize="0"/>
          <p:nvPr/>
        </p:nvPicPr>
        <p:blipFill>
          <a:blip r:embed="rId7">
            <a:alphaModFix/>
          </a:blip>
          <a:stretch>
            <a:fillRect/>
          </a:stretch>
        </p:blipFill>
        <p:spPr>
          <a:xfrm>
            <a:off x="4880319" y="827325"/>
            <a:ext cx="294401" cy="374524"/>
          </a:xfrm>
          <a:prstGeom prst="rect">
            <a:avLst/>
          </a:prstGeom>
          <a:noFill/>
          <a:ln>
            <a:noFill/>
          </a:ln>
        </p:spPr>
      </p:pic>
      <p:pic>
        <p:nvPicPr>
          <p:cNvPr id="205" name="Google Shape;205;p36"/>
          <p:cNvPicPr preferRelativeResize="0"/>
          <p:nvPr/>
        </p:nvPicPr>
        <p:blipFill>
          <a:blip r:embed="rId8">
            <a:alphaModFix/>
          </a:blip>
          <a:stretch>
            <a:fillRect/>
          </a:stretch>
        </p:blipFill>
        <p:spPr>
          <a:xfrm>
            <a:off x="4898749" y="2305876"/>
            <a:ext cx="341950" cy="316861"/>
          </a:xfrm>
          <a:prstGeom prst="rect">
            <a:avLst/>
          </a:prstGeom>
          <a:noFill/>
          <a:ln>
            <a:noFill/>
          </a:ln>
        </p:spPr>
      </p:pic>
      <p:pic>
        <p:nvPicPr>
          <p:cNvPr id="206" name="Google Shape;206;p36"/>
          <p:cNvPicPr preferRelativeResize="0"/>
          <p:nvPr/>
        </p:nvPicPr>
        <p:blipFill>
          <a:blip r:embed="rId9">
            <a:alphaModFix/>
          </a:blip>
          <a:stretch>
            <a:fillRect/>
          </a:stretch>
        </p:blipFill>
        <p:spPr>
          <a:xfrm>
            <a:off x="7144050" y="2282150"/>
            <a:ext cx="294401" cy="294401"/>
          </a:xfrm>
          <a:prstGeom prst="rect">
            <a:avLst/>
          </a:prstGeom>
          <a:noFill/>
          <a:ln>
            <a:noFill/>
          </a:ln>
        </p:spPr>
      </p:pic>
      <p:pic>
        <p:nvPicPr>
          <p:cNvPr id="207" name="Google Shape;207;p36"/>
          <p:cNvPicPr preferRelativeResize="0"/>
          <p:nvPr/>
        </p:nvPicPr>
        <p:blipFill>
          <a:blip r:embed="rId10">
            <a:alphaModFix/>
          </a:blip>
          <a:stretch>
            <a:fillRect/>
          </a:stretch>
        </p:blipFill>
        <p:spPr>
          <a:xfrm>
            <a:off x="4871725" y="3805169"/>
            <a:ext cx="396000" cy="198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sz="2400">
                <a:latin typeface="Comfortaa"/>
                <a:ea typeface="Comfortaa"/>
                <a:cs typeface="Comfortaa"/>
                <a:sym typeface="Comfortaa"/>
              </a:rPr>
              <a:t>Tour 2</a:t>
            </a:r>
            <a:r>
              <a:rPr lang="fr" sz="2400">
                <a:latin typeface="Comfortaa"/>
                <a:ea typeface="Comfortaa"/>
                <a:cs typeface="Comfortaa"/>
                <a:sym typeface="Comfortaa"/>
              </a:rPr>
              <a:t> : Techniques et détection</a:t>
            </a:r>
            <a:endParaRPr sz="2400">
              <a:latin typeface="Comfortaa"/>
              <a:ea typeface="Comfortaa"/>
              <a:cs typeface="Comfortaa"/>
              <a:sym typeface="Comfortaa"/>
            </a:endParaRPr>
          </a:p>
        </p:txBody>
      </p:sp>
      <p:sp>
        <p:nvSpPr>
          <p:cNvPr id="213" name="Google Shape;213;p37"/>
          <p:cNvSpPr txBox="1"/>
          <p:nvPr>
            <p:ph idx="1" type="body"/>
          </p:nvPr>
        </p:nvSpPr>
        <p:spPr>
          <a:xfrm>
            <a:off x="1118425" y="1367575"/>
            <a:ext cx="7713900" cy="256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solidFill>
                  <a:srgbClr val="666666"/>
                </a:solidFill>
                <a:latin typeface="Comfortaa"/>
                <a:ea typeface="Comfortaa"/>
                <a:cs typeface="Comfortaa"/>
                <a:sym typeface="Comfortaa"/>
              </a:rPr>
              <a:t>Votre défi sera </a:t>
            </a:r>
            <a:endParaRPr>
              <a:solidFill>
                <a:srgbClr val="666666"/>
              </a:solidFill>
              <a:latin typeface="Comfortaa"/>
              <a:ea typeface="Comfortaa"/>
              <a:cs typeface="Comfortaa"/>
              <a:sym typeface="Comfortaa"/>
            </a:endParaRPr>
          </a:p>
          <a:p>
            <a:pPr indent="0" lvl="0" marL="0" rtl="0">
              <a:spcBef>
                <a:spcPts val="0"/>
              </a:spcBef>
              <a:spcAft>
                <a:spcPts val="0"/>
              </a:spcAft>
              <a:buNone/>
            </a:pPr>
            <a:r>
              <a:rPr lang="fr">
                <a:solidFill>
                  <a:srgbClr val="666666"/>
                </a:solidFill>
                <a:latin typeface="Comfortaa"/>
                <a:ea typeface="Comfortaa"/>
                <a:cs typeface="Comfortaa"/>
                <a:sym typeface="Comfortaa"/>
              </a:rPr>
              <a:t>d’</a:t>
            </a:r>
            <a:r>
              <a:rPr lang="fr">
                <a:solidFill>
                  <a:srgbClr val="FF9900"/>
                </a:solidFill>
                <a:latin typeface="Comfortaa"/>
                <a:ea typeface="Comfortaa"/>
                <a:cs typeface="Comfortaa"/>
                <a:sym typeface="Comfortaa"/>
              </a:rPr>
              <a:t>utiliser</a:t>
            </a:r>
            <a:r>
              <a:rPr lang="fr">
                <a:solidFill>
                  <a:srgbClr val="666666"/>
                </a:solidFill>
                <a:latin typeface="Comfortaa"/>
                <a:ea typeface="Comfortaa"/>
                <a:cs typeface="Comfortaa"/>
                <a:sym typeface="Comfortaa"/>
              </a:rPr>
              <a:t> les techniques de négociation </a:t>
            </a:r>
            <a:endParaRPr>
              <a:solidFill>
                <a:srgbClr val="666666"/>
              </a:solidFill>
              <a:latin typeface="Comfortaa"/>
              <a:ea typeface="Comfortaa"/>
              <a:cs typeface="Comfortaa"/>
              <a:sym typeface="Comfortaa"/>
            </a:endParaRPr>
          </a:p>
          <a:p>
            <a:pPr indent="0" lvl="0" marL="0" rtl="0">
              <a:spcBef>
                <a:spcPts val="0"/>
              </a:spcBef>
              <a:spcAft>
                <a:spcPts val="0"/>
              </a:spcAft>
              <a:buNone/>
            </a:pPr>
            <a:r>
              <a:rPr lang="fr">
                <a:solidFill>
                  <a:srgbClr val="666666"/>
                </a:solidFill>
                <a:latin typeface="Comfortaa"/>
                <a:ea typeface="Comfortaa"/>
                <a:cs typeface="Comfortaa"/>
                <a:sym typeface="Comfortaa"/>
              </a:rPr>
              <a:t>ET </a:t>
            </a:r>
            <a:endParaRPr>
              <a:solidFill>
                <a:srgbClr val="666666"/>
              </a:solidFill>
              <a:latin typeface="Comfortaa"/>
              <a:ea typeface="Comfortaa"/>
              <a:cs typeface="Comfortaa"/>
              <a:sym typeface="Comfortaa"/>
            </a:endParaRPr>
          </a:p>
          <a:p>
            <a:pPr indent="0" lvl="0" marL="0" rtl="0">
              <a:spcBef>
                <a:spcPts val="0"/>
              </a:spcBef>
              <a:spcAft>
                <a:spcPts val="0"/>
              </a:spcAft>
              <a:buNone/>
            </a:pPr>
            <a:r>
              <a:rPr lang="fr">
                <a:solidFill>
                  <a:srgbClr val="666666"/>
                </a:solidFill>
                <a:latin typeface="Comfortaa"/>
                <a:ea typeface="Comfortaa"/>
                <a:cs typeface="Comfortaa"/>
                <a:sym typeface="Comfortaa"/>
              </a:rPr>
              <a:t>d’</a:t>
            </a:r>
            <a:r>
              <a:rPr lang="fr">
                <a:solidFill>
                  <a:schemeClr val="accent5"/>
                </a:solidFill>
                <a:latin typeface="Comfortaa"/>
                <a:ea typeface="Comfortaa"/>
                <a:cs typeface="Comfortaa"/>
                <a:sym typeface="Comfortaa"/>
              </a:rPr>
              <a:t>identifier</a:t>
            </a:r>
            <a:r>
              <a:rPr lang="fr">
                <a:solidFill>
                  <a:srgbClr val="666666"/>
                </a:solidFill>
                <a:latin typeface="Comfortaa"/>
                <a:ea typeface="Comfortaa"/>
                <a:cs typeface="Comfortaa"/>
                <a:sym typeface="Comfortaa"/>
              </a:rPr>
              <a:t> celles de votre interlocuteur</a:t>
            </a:r>
            <a:endParaRPr>
              <a:solidFill>
                <a:srgbClr val="666666"/>
              </a:solidFill>
              <a:latin typeface="Comfortaa"/>
              <a:ea typeface="Comfortaa"/>
              <a:cs typeface="Comfortaa"/>
              <a:sym typeface="Comfortaa"/>
            </a:endParaRPr>
          </a:p>
        </p:txBody>
      </p:sp>
      <p:pic>
        <p:nvPicPr>
          <p:cNvPr id="214" name="Google Shape;214;p37"/>
          <p:cNvPicPr preferRelativeResize="0"/>
          <p:nvPr/>
        </p:nvPicPr>
        <p:blipFill>
          <a:blip r:embed="rId3">
            <a:alphaModFix/>
          </a:blip>
          <a:stretch>
            <a:fillRect/>
          </a:stretch>
        </p:blipFill>
        <p:spPr>
          <a:xfrm>
            <a:off x="369770" y="1702200"/>
            <a:ext cx="684374" cy="664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Comfortaa"/>
                <a:ea typeface="Comfortaa"/>
                <a:cs typeface="Comfortaa"/>
                <a:sym typeface="Comfortaa"/>
              </a:rPr>
              <a:t>Matériel de jeu supplémentaire (par groupe)</a:t>
            </a:r>
            <a:endParaRPr sz="2400">
              <a:latin typeface="Comfortaa"/>
              <a:ea typeface="Comfortaa"/>
              <a:cs typeface="Comfortaa"/>
              <a:sym typeface="Comfortaa"/>
            </a:endParaRPr>
          </a:p>
        </p:txBody>
      </p:sp>
      <p:pic>
        <p:nvPicPr>
          <p:cNvPr id="220" name="Google Shape;220;p38"/>
          <p:cNvPicPr preferRelativeResize="0"/>
          <p:nvPr/>
        </p:nvPicPr>
        <p:blipFill>
          <a:blip r:embed="rId3">
            <a:alphaModFix/>
          </a:blip>
          <a:stretch>
            <a:fillRect/>
          </a:stretch>
        </p:blipFill>
        <p:spPr>
          <a:xfrm>
            <a:off x="207200" y="172136"/>
            <a:ext cx="684375" cy="684375"/>
          </a:xfrm>
          <a:prstGeom prst="rect">
            <a:avLst/>
          </a:prstGeom>
          <a:noFill/>
          <a:ln>
            <a:noFill/>
          </a:ln>
        </p:spPr>
      </p:pic>
      <p:sp>
        <p:nvSpPr>
          <p:cNvPr id="221" name="Google Shape;221;p38"/>
          <p:cNvSpPr txBox="1"/>
          <p:nvPr/>
        </p:nvSpPr>
        <p:spPr>
          <a:xfrm>
            <a:off x="3827950" y="1906850"/>
            <a:ext cx="2671800" cy="44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a:latin typeface="Comfortaa"/>
                <a:ea typeface="Comfortaa"/>
                <a:cs typeface="Comfortaa"/>
                <a:sym typeface="Comfortaa"/>
              </a:rPr>
              <a:t>2 feuilles de détection</a:t>
            </a:r>
            <a:endParaRPr>
              <a:latin typeface="Comfortaa"/>
              <a:ea typeface="Comfortaa"/>
              <a:cs typeface="Comfortaa"/>
              <a:sym typeface="Comfortaa"/>
            </a:endParaRPr>
          </a:p>
          <a:p>
            <a:pPr indent="0" lvl="0" marL="0" rtl="0">
              <a:spcBef>
                <a:spcPts val="0"/>
              </a:spcBef>
              <a:spcAft>
                <a:spcPts val="0"/>
              </a:spcAft>
              <a:buNone/>
            </a:pPr>
            <a:r>
              <a:rPr lang="fr">
                <a:latin typeface="Comfortaa"/>
                <a:ea typeface="Comfortaa"/>
                <a:cs typeface="Comfortaa"/>
                <a:sym typeface="Comfortaa"/>
              </a:rPr>
              <a:t> de négociation </a:t>
            </a:r>
            <a:endParaRPr>
              <a:latin typeface="Comfortaa"/>
              <a:ea typeface="Comfortaa"/>
              <a:cs typeface="Comfortaa"/>
              <a:sym typeface="Comfortaa"/>
            </a:endParaRPr>
          </a:p>
          <a:p>
            <a:pPr indent="0" lvl="0" marL="0" rtl="0">
              <a:spcBef>
                <a:spcPts val="0"/>
              </a:spcBef>
              <a:spcAft>
                <a:spcPts val="0"/>
              </a:spcAft>
              <a:buNone/>
            </a:pPr>
            <a:r>
              <a:rPr lang="fr">
                <a:latin typeface="Comfortaa"/>
                <a:ea typeface="Comfortaa"/>
                <a:cs typeface="Comfortaa"/>
                <a:sym typeface="Comfortaa"/>
              </a:rPr>
              <a:t>(1 pour chaque négociant)</a:t>
            </a:r>
            <a:endParaRPr>
              <a:latin typeface="Comfortaa"/>
              <a:ea typeface="Comfortaa"/>
              <a:cs typeface="Comfortaa"/>
              <a:sym typeface="Comfortaa"/>
            </a:endParaRPr>
          </a:p>
        </p:txBody>
      </p:sp>
      <p:sp>
        <p:nvSpPr>
          <p:cNvPr id="222" name="Google Shape;222;p38"/>
          <p:cNvSpPr/>
          <p:nvPr/>
        </p:nvSpPr>
        <p:spPr>
          <a:xfrm>
            <a:off x="1905814" y="1932874"/>
            <a:ext cx="1737600" cy="94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aphicFrame>
        <p:nvGraphicFramePr>
          <p:cNvPr id="223" name="Google Shape;223;p38"/>
          <p:cNvGraphicFramePr/>
          <p:nvPr/>
        </p:nvGraphicFramePr>
        <p:xfrm>
          <a:off x="1922650" y="1946663"/>
          <a:ext cx="3000000" cy="3000000"/>
        </p:xfrm>
        <a:graphic>
          <a:graphicData uri="http://schemas.openxmlformats.org/drawingml/2006/table">
            <a:tbl>
              <a:tblPr>
                <a:noFill/>
                <a:tableStyleId>{723B5C6C-2D82-4F2A-93AE-A6E5E784D8D7}</a:tableStyleId>
              </a:tblPr>
              <a:tblGrid>
                <a:gridCol w="393100"/>
                <a:gridCol w="434400"/>
                <a:gridCol w="434400"/>
                <a:gridCol w="434400"/>
              </a:tblGrid>
              <a:tr h="303350">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03350">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03350">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noAutofit/>
                    </a:bodyPr>
                    <a:lstStyle/>
                    <a:p>
                      <a:pPr indent="0" lvl="0" marL="0" rtl="0">
                        <a:spcBef>
                          <a:spcPts val="0"/>
                        </a:spcBef>
                        <a:spcAft>
                          <a:spcPts val="0"/>
                        </a:spcAft>
                        <a:buNone/>
                      </a:pPr>
                      <a:r>
                        <a:t/>
                      </a:r>
                      <a:endParaRPr sz="6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bl>
          </a:graphicData>
        </a:graphic>
      </p:graphicFrame>
      <p:pic>
        <p:nvPicPr>
          <p:cNvPr id="224" name="Google Shape;224;p38"/>
          <p:cNvPicPr preferRelativeResize="0"/>
          <p:nvPr/>
        </p:nvPicPr>
        <p:blipFill>
          <a:blip r:embed="rId4">
            <a:alphaModFix/>
          </a:blip>
          <a:stretch>
            <a:fillRect/>
          </a:stretch>
        </p:blipFill>
        <p:spPr>
          <a:xfrm>
            <a:off x="2054122" y="2010262"/>
            <a:ext cx="140492" cy="179845"/>
          </a:xfrm>
          <a:prstGeom prst="rect">
            <a:avLst/>
          </a:prstGeom>
          <a:noFill/>
          <a:ln>
            <a:noFill/>
          </a:ln>
        </p:spPr>
      </p:pic>
      <p:pic>
        <p:nvPicPr>
          <p:cNvPr id="225" name="Google Shape;225;p38"/>
          <p:cNvPicPr preferRelativeResize="0"/>
          <p:nvPr/>
        </p:nvPicPr>
        <p:blipFill>
          <a:blip r:embed="rId5">
            <a:alphaModFix/>
          </a:blip>
          <a:stretch>
            <a:fillRect/>
          </a:stretch>
        </p:blipFill>
        <p:spPr>
          <a:xfrm>
            <a:off x="2481270" y="2010252"/>
            <a:ext cx="179845" cy="179845"/>
          </a:xfrm>
          <a:prstGeom prst="rect">
            <a:avLst/>
          </a:prstGeom>
          <a:noFill/>
          <a:ln>
            <a:noFill/>
          </a:ln>
        </p:spPr>
      </p:pic>
      <p:pic>
        <p:nvPicPr>
          <p:cNvPr id="226" name="Google Shape;226;p38"/>
          <p:cNvPicPr preferRelativeResize="0"/>
          <p:nvPr/>
        </p:nvPicPr>
        <p:blipFill>
          <a:blip r:embed="rId6">
            <a:alphaModFix/>
          </a:blip>
          <a:stretch>
            <a:fillRect/>
          </a:stretch>
        </p:blipFill>
        <p:spPr>
          <a:xfrm>
            <a:off x="3282145" y="2053071"/>
            <a:ext cx="228958" cy="152163"/>
          </a:xfrm>
          <a:prstGeom prst="rect">
            <a:avLst/>
          </a:prstGeom>
          <a:noFill/>
          <a:ln>
            <a:noFill/>
          </a:ln>
        </p:spPr>
      </p:pic>
      <p:pic>
        <p:nvPicPr>
          <p:cNvPr id="227" name="Google Shape;227;p38"/>
          <p:cNvPicPr preferRelativeResize="0"/>
          <p:nvPr/>
        </p:nvPicPr>
        <p:blipFill>
          <a:blip r:embed="rId7">
            <a:alphaModFix/>
          </a:blip>
          <a:stretch>
            <a:fillRect/>
          </a:stretch>
        </p:blipFill>
        <p:spPr>
          <a:xfrm>
            <a:off x="2947070" y="2015656"/>
            <a:ext cx="128419" cy="169038"/>
          </a:xfrm>
          <a:prstGeom prst="rect">
            <a:avLst/>
          </a:prstGeom>
          <a:noFill/>
          <a:ln>
            <a:noFill/>
          </a:ln>
        </p:spPr>
      </p:pic>
      <p:pic>
        <p:nvPicPr>
          <p:cNvPr id="228" name="Google Shape;228;p38"/>
          <p:cNvPicPr preferRelativeResize="0"/>
          <p:nvPr/>
        </p:nvPicPr>
        <p:blipFill>
          <a:blip r:embed="rId8">
            <a:alphaModFix/>
          </a:blip>
          <a:stretch>
            <a:fillRect/>
          </a:stretch>
        </p:blipFill>
        <p:spPr>
          <a:xfrm>
            <a:off x="3268598" y="2308093"/>
            <a:ext cx="256052" cy="194272"/>
          </a:xfrm>
          <a:prstGeom prst="rect">
            <a:avLst/>
          </a:prstGeom>
          <a:noFill/>
          <a:ln>
            <a:noFill/>
          </a:ln>
        </p:spPr>
      </p:pic>
      <p:pic>
        <p:nvPicPr>
          <p:cNvPr id="229" name="Google Shape;229;p38"/>
          <p:cNvPicPr preferRelativeResize="0"/>
          <p:nvPr/>
        </p:nvPicPr>
        <p:blipFill rotWithShape="1">
          <a:blip r:embed="rId9">
            <a:alphaModFix/>
          </a:blip>
          <a:srcRect b="21643" l="0" r="0" t="25989"/>
          <a:stretch/>
        </p:blipFill>
        <p:spPr>
          <a:xfrm>
            <a:off x="2769485" y="2314474"/>
            <a:ext cx="346613" cy="181508"/>
          </a:xfrm>
          <a:prstGeom prst="rect">
            <a:avLst/>
          </a:prstGeom>
          <a:noFill/>
          <a:ln>
            <a:noFill/>
          </a:ln>
        </p:spPr>
      </p:pic>
      <p:pic>
        <p:nvPicPr>
          <p:cNvPr id="230" name="Google Shape;230;p38"/>
          <p:cNvPicPr preferRelativeResize="0"/>
          <p:nvPr/>
        </p:nvPicPr>
        <p:blipFill>
          <a:blip r:embed="rId10">
            <a:alphaModFix/>
          </a:blip>
          <a:stretch>
            <a:fillRect/>
          </a:stretch>
        </p:blipFill>
        <p:spPr>
          <a:xfrm>
            <a:off x="2034452" y="2620362"/>
            <a:ext cx="179837" cy="179838"/>
          </a:xfrm>
          <a:prstGeom prst="rect">
            <a:avLst/>
          </a:prstGeom>
          <a:noFill/>
          <a:ln>
            <a:noFill/>
          </a:ln>
        </p:spPr>
      </p:pic>
      <p:pic>
        <p:nvPicPr>
          <p:cNvPr id="231" name="Google Shape;231;p38"/>
          <p:cNvPicPr preferRelativeResize="0"/>
          <p:nvPr/>
        </p:nvPicPr>
        <p:blipFill>
          <a:blip r:embed="rId11">
            <a:alphaModFix/>
          </a:blip>
          <a:stretch>
            <a:fillRect/>
          </a:stretch>
        </p:blipFill>
        <p:spPr>
          <a:xfrm>
            <a:off x="3291696" y="2605258"/>
            <a:ext cx="209850" cy="209850"/>
          </a:xfrm>
          <a:prstGeom prst="rect">
            <a:avLst/>
          </a:prstGeom>
          <a:noFill/>
          <a:ln>
            <a:noFill/>
          </a:ln>
        </p:spPr>
      </p:pic>
      <p:pic>
        <p:nvPicPr>
          <p:cNvPr id="232" name="Google Shape;232;p38"/>
          <p:cNvPicPr preferRelativeResize="0"/>
          <p:nvPr/>
        </p:nvPicPr>
        <p:blipFill>
          <a:blip r:embed="rId12">
            <a:alphaModFix/>
          </a:blip>
          <a:stretch>
            <a:fillRect/>
          </a:stretch>
        </p:blipFill>
        <p:spPr>
          <a:xfrm>
            <a:off x="2887597" y="2601259"/>
            <a:ext cx="247396" cy="218021"/>
          </a:xfrm>
          <a:prstGeom prst="rect">
            <a:avLst/>
          </a:prstGeom>
          <a:noFill/>
          <a:ln>
            <a:noFill/>
          </a:ln>
        </p:spPr>
      </p:pic>
      <p:pic>
        <p:nvPicPr>
          <p:cNvPr id="233" name="Google Shape;233;p38"/>
          <p:cNvPicPr preferRelativeResize="0"/>
          <p:nvPr/>
        </p:nvPicPr>
        <p:blipFill>
          <a:blip r:embed="rId13">
            <a:alphaModFix/>
          </a:blip>
          <a:stretch>
            <a:fillRect/>
          </a:stretch>
        </p:blipFill>
        <p:spPr>
          <a:xfrm>
            <a:off x="2356424" y="2296672"/>
            <a:ext cx="304711" cy="217110"/>
          </a:xfrm>
          <a:prstGeom prst="rect">
            <a:avLst/>
          </a:prstGeom>
          <a:noFill/>
          <a:ln>
            <a:noFill/>
          </a:ln>
        </p:spPr>
      </p:pic>
      <p:pic>
        <p:nvPicPr>
          <p:cNvPr id="234" name="Google Shape;234;p38"/>
          <p:cNvPicPr preferRelativeResize="0"/>
          <p:nvPr/>
        </p:nvPicPr>
        <p:blipFill>
          <a:blip r:embed="rId14">
            <a:alphaModFix/>
          </a:blip>
          <a:stretch>
            <a:fillRect/>
          </a:stretch>
        </p:blipFill>
        <p:spPr>
          <a:xfrm>
            <a:off x="2403845" y="2620359"/>
            <a:ext cx="209849" cy="209849"/>
          </a:xfrm>
          <a:prstGeom prst="rect">
            <a:avLst/>
          </a:prstGeom>
          <a:noFill/>
          <a:ln>
            <a:noFill/>
          </a:ln>
        </p:spPr>
      </p:pic>
      <p:pic>
        <p:nvPicPr>
          <p:cNvPr id="235" name="Google Shape;235;p38"/>
          <p:cNvPicPr preferRelativeResize="0"/>
          <p:nvPr/>
        </p:nvPicPr>
        <p:blipFill rotWithShape="1">
          <a:blip r:embed="rId15">
            <a:alphaModFix/>
          </a:blip>
          <a:srcRect b="13359" l="0" r="0" t="13476"/>
          <a:stretch/>
        </p:blipFill>
        <p:spPr>
          <a:xfrm>
            <a:off x="2000675" y="2314724"/>
            <a:ext cx="247395" cy="1810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graphicFrame>
        <p:nvGraphicFramePr>
          <p:cNvPr id="240" name="Google Shape;240;p39"/>
          <p:cNvGraphicFramePr/>
          <p:nvPr/>
        </p:nvGraphicFramePr>
        <p:xfrm>
          <a:off x="0" y="0"/>
          <a:ext cx="3000000" cy="3000000"/>
        </p:xfrm>
        <a:graphic>
          <a:graphicData uri="http://schemas.openxmlformats.org/drawingml/2006/table">
            <a:tbl>
              <a:tblPr>
                <a:noFill/>
                <a:tableStyleId>{723B5C6C-2D82-4F2A-93AE-A6E5E784D8D7}</a:tableStyleId>
              </a:tblPr>
              <a:tblGrid>
                <a:gridCol w="1828800"/>
                <a:gridCol w="1828800"/>
                <a:gridCol w="1828800"/>
                <a:gridCol w="1828800"/>
                <a:gridCol w="1828800"/>
              </a:tblGrid>
              <a:tr h="1107575">
                <a:tc>
                  <a:txBody>
                    <a:bodyPr>
                      <a:noAutofit/>
                    </a:bodyPr>
                    <a:lstStyle/>
                    <a:p>
                      <a:pPr indent="0" lvl="0" marL="0" rtl="0" algn="ctr">
                        <a:spcBef>
                          <a:spcPts val="0"/>
                        </a:spcBef>
                        <a:spcAft>
                          <a:spcPts val="0"/>
                        </a:spcAft>
                        <a:buNone/>
                      </a:pPr>
                      <a:r>
                        <a:rPr b="1" lang="fr" sz="1000">
                          <a:latin typeface="Comfortaa"/>
                          <a:ea typeface="Comfortaa"/>
                          <a:cs typeface="Comfortaa"/>
                          <a:sym typeface="Comfortaa"/>
                        </a:rPr>
                        <a:t>Surcharge </a:t>
                      </a:r>
                      <a:endParaRPr b="1" sz="1000">
                        <a:latin typeface="Comfortaa"/>
                        <a:ea typeface="Comfortaa"/>
                        <a:cs typeface="Comfortaa"/>
                        <a:sym typeface="Comfortaa"/>
                      </a:endParaRPr>
                    </a:p>
                    <a:p>
                      <a:pPr indent="0" lvl="0" marL="0" rtl="0" algn="ctr">
                        <a:spcBef>
                          <a:spcPts val="0"/>
                        </a:spcBef>
                        <a:spcAft>
                          <a:spcPts val="0"/>
                        </a:spcAft>
                        <a:buNone/>
                      </a:pPr>
                      <a:r>
                        <a:rPr b="1" lang="fr" sz="1000">
                          <a:latin typeface="Comfortaa"/>
                          <a:ea typeface="Comfortaa"/>
                          <a:cs typeface="Comfortaa"/>
                          <a:sym typeface="Comfortaa"/>
                        </a:rPr>
                        <a:t>mentale</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p>
                      <a:pPr indent="0" lvl="0" marL="0" rtl="0" algn="l">
                        <a:spcBef>
                          <a:spcPts val="0"/>
                        </a:spcBef>
                        <a:spcAft>
                          <a:spcPts val="0"/>
                        </a:spcAft>
                        <a:buNone/>
                      </a:pPr>
                      <a:r>
                        <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Bluff</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Solution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provisoire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Fuite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organisée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Lièvre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07575">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Tortue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Disque rayé</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Provocation</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Froid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et chaud</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Fait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accompli</a:t>
                      </a:r>
                      <a:endParaRPr b="1" sz="10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41" name="Google Shape;241;p39"/>
          <p:cNvPicPr preferRelativeResize="0"/>
          <p:nvPr/>
        </p:nvPicPr>
        <p:blipFill>
          <a:blip r:embed="rId3">
            <a:alphaModFix/>
          </a:blip>
          <a:stretch>
            <a:fillRect/>
          </a:stretch>
        </p:blipFill>
        <p:spPr>
          <a:xfrm>
            <a:off x="4344883" y="538538"/>
            <a:ext cx="403515" cy="490143"/>
          </a:xfrm>
          <a:prstGeom prst="rect">
            <a:avLst/>
          </a:prstGeom>
          <a:noFill/>
          <a:ln>
            <a:noFill/>
          </a:ln>
        </p:spPr>
      </p:pic>
      <p:pic>
        <p:nvPicPr>
          <p:cNvPr id="242" name="Google Shape;242;p39"/>
          <p:cNvPicPr preferRelativeResize="0"/>
          <p:nvPr/>
        </p:nvPicPr>
        <p:blipFill>
          <a:blip r:embed="rId4">
            <a:alphaModFix/>
          </a:blip>
          <a:stretch>
            <a:fillRect/>
          </a:stretch>
        </p:blipFill>
        <p:spPr>
          <a:xfrm>
            <a:off x="516750" y="425550"/>
            <a:ext cx="814555" cy="610915"/>
          </a:xfrm>
          <a:prstGeom prst="rect">
            <a:avLst/>
          </a:prstGeom>
          <a:noFill/>
          <a:ln>
            <a:noFill/>
          </a:ln>
        </p:spPr>
      </p:pic>
      <p:pic>
        <p:nvPicPr>
          <p:cNvPr id="243" name="Google Shape;243;p39"/>
          <p:cNvPicPr preferRelativeResize="0"/>
          <p:nvPr/>
        </p:nvPicPr>
        <p:blipFill>
          <a:blip r:embed="rId5">
            <a:alphaModFix/>
          </a:blip>
          <a:stretch>
            <a:fillRect/>
          </a:stretch>
        </p:blipFill>
        <p:spPr>
          <a:xfrm>
            <a:off x="2477725" y="501749"/>
            <a:ext cx="573775" cy="516407"/>
          </a:xfrm>
          <a:prstGeom prst="rect">
            <a:avLst/>
          </a:prstGeom>
          <a:noFill/>
          <a:ln>
            <a:noFill/>
          </a:ln>
        </p:spPr>
      </p:pic>
      <p:pic>
        <p:nvPicPr>
          <p:cNvPr id="244" name="Google Shape;244;p39"/>
          <p:cNvPicPr preferRelativeResize="0"/>
          <p:nvPr/>
        </p:nvPicPr>
        <p:blipFill>
          <a:blip r:embed="rId6">
            <a:alphaModFix/>
          </a:blip>
          <a:stretch>
            <a:fillRect/>
          </a:stretch>
        </p:blipFill>
        <p:spPr>
          <a:xfrm>
            <a:off x="8025662" y="501748"/>
            <a:ext cx="375651" cy="450698"/>
          </a:xfrm>
          <a:prstGeom prst="rect">
            <a:avLst/>
          </a:prstGeom>
          <a:noFill/>
          <a:ln>
            <a:noFill/>
          </a:ln>
        </p:spPr>
      </p:pic>
      <p:pic>
        <p:nvPicPr>
          <p:cNvPr id="245" name="Google Shape;245;p39"/>
          <p:cNvPicPr preferRelativeResize="0"/>
          <p:nvPr/>
        </p:nvPicPr>
        <p:blipFill>
          <a:blip r:embed="rId7">
            <a:alphaModFix/>
          </a:blip>
          <a:stretch>
            <a:fillRect/>
          </a:stretch>
        </p:blipFill>
        <p:spPr>
          <a:xfrm>
            <a:off x="724656" y="1438611"/>
            <a:ext cx="352092" cy="450698"/>
          </a:xfrm>
          <a:prstGeom prst="rect">
            <a:avLst/>
          </a:prstGeom>
          <a:noFill/>
          <a:ln>
            <a:noFill/>
          </a:ln>
        </p:spPr>
      </p:pic>
      <p:pic>
        <p:nvPicPr>
          <p:cNvPr id="246" name="Google Shape;246;p39"/>
          <p:cNvPicPr preferRelativeResize="0"/>
          <p:nvPr/>
        </p:nvPicPr>
        <p:blipFill>
          <a:blip r:embed="rId8">
            <a:alphaModFix/>
          </a:blip>
          <a:stretch>
            <a:fillRect/>
          </a:stretch>
        </p:blipFill>
        <p:spPr>
          <a:xfrm>
            <a:off x="2539267" y="1491211"/>
            <a:ext cx="450693" cy="450698"/>
          </a:xfrm>
          <a:prstGeom prst="rect">
            <a:avLst/>
          </a:prstGeom>
          <a:noFill/>
          <a:ln>
            <a:noFill/>
          </a:ln>
        </p:spPr>
      </p:pic>
      <p:pic>
        <p:nvPicPr>
          <p:cNvPr id="247" name="Google Shape;247;p39"/>
          <p:cNvPicPr preferRelativeResize="0"/>
          <p:nvPr/>
        </p:nvPicPr>
        <p:blipFill>
          <a:blip r:embed="rId9">
            <a:alphaModFix/>
          </a:blip>
          <a:stretch>
            <a:fillRect/>
          </a:stretch>
        </p:blipFill>
        <p:spPr>
          <a:xfrm>
            <a:off x="6140934" y="1623076"/>
            <a:ext cx="573778" cy="381323"/>
          </a:xfrm>
          <a:prstGeom prst="rect">
            <a:avLst/>
          </a:prstGeom>
          <a:noFill/>
          <a:ln>
            <a:noFill/>
          </a:ln>
        </p:spPr>
      </p:pic>
      <p:pic>
        <p:nvPicPr>
          <p:cNvPr id="248" name="Google Shape;248;p39"/>
          <p:cNvPicPr preferRelativeResize="0"/>
          <p:nvPr/>
        </p:nvPicPr>
        <p:blipFill rotWithShape="1">
          <a:blip r:embed="rId10">
            <a:alphaModFix/>
          </a:blip>
          <a:srcRect b="0" l="14192" r="27974" t="14383"/>
          <a:stretch/>
        </p:blipFill>
        <p:spPr>
          <a:xfrm>
            <a:off x="8067403" y="1601978"/>
            <a:ext cx="292182" cy="450697"/>
          </a:xfrm>
          <a:prstGeom prst="rect">
            <a:avLst/>
          </a:prstGeom>
          <a:noFill/>
          <a:ln>
            <a:noFill/>
          </a:ln>
        </p:spPr>
      </p:pic>
      <p:pic>
        <p:nvPicPr>
          <p:cNvPr id="249" name="Google Shape;249;p39"/>
          <p:cNvPicPr preferRelativeResize="0"/>
          <p:nvPr/>
        </p:nvPicPr>
        <p:blipFill>
          <a:blip r:embed="rId11">
            <a:alphaModFix/>
          </a:blip>
          <a:stretch>
            <a:fillRect/>
          </a:stretch>
        </p:blipFill>
        <p:spPr>
          <a:xfrm>
            <a:off x="4339662" y="1525054"/>
            <a:ext cx="321826" cy="423612"/>
          </a:xfrm>
          <a:prstGeom prst="rect">
            <a:avLst/>
          </a:prstGeom>
          <a:noFill/>
          <a:ln>
            <a:noFill/>
          </a:ln>
        </p:spPr>
      </p:pic>
      <p:pic>
        <p:nvPicPr>
          <p:cNvPr id="250" name="Google Shape;250;p39"/>
          <p:cNvPicPr preferRelativeResize="0"/>
          <p:nvPr/>
        </p:nvPicPr>
        <p:blipFill>
          <a:blip r:embed="rId12">
            <a:alphaModFix/>
          </a:blip>
          <a:stretch>
            <a:fillRect/>
          </a:stretch>
        </p:blipFill>
        <p:spPr>
          <a:xfrm>
            <a:off x="6257371" y="538558"/>
            <a:ext cx="450692" cy="414949"/>
          </a:xfrm>
          <a:prstGeom prst="rect">
            <a:avLst/>
          </a:prstGeom>
          <a:noFill/>
          <a:ln>
            <a:noFill/>
          </a:ln>
        </p:spPr>
      </p:pic>
      <p:graphicFrame>
        <p:nvGraphicFramePr>
          <p:cNvPr id="251" name="Google Shape;251;p39"/>
          <p:cNvGraphicFramePr/>
          <p:nvPr/>
        </p:nvGraphicFramePr>
        <p:xfrm>
          <a:off x="0" y="2971800"/>
          <a:ext cx="3000000" cy="3000000"/>
        </p:xfrm>
        <a:graphic>
          <a:graphicData uri="http://schemas.openxmlformats.org/drawingml/2006/table">
            <a:tbl>
              <a:tblPr>
                <a:noFill/>
                <a:tableStyleId>{723B5C6C-2D82-4F2A-93AE-A6E5E784D8D7}</a:tableStyleId>
              </a:tblPr>
              <a:tblGrid>
                <a:gridCol w="1828800"/>
                <a:gridCol w="1828800"/>
                <a:gridCol w="1828800"/>
                <a:gridCol w="1828800"/>
                <a:gridCol w="1828800"/>
              </a:tblGrid>
              <a:tr h="836675">
                <a:tc>
                  <a:txBody>
                    <a:bodyPr>
                      <a:noAutofit/>
                    </a:bodyPr>
                    <a:lstStyle/>
                    <a:p>
                      <a:pPr indent="0" lvl="0" marL="0" rtl="0" algn="ctr">
                        <a:spcBef>
                          <a:spcPts val="0"/>
                        </a:spcBef>
                        <a:spcAft>
                          <a:spcPts val="0"/>
                        </a:spcAft>
                        <a:buNone/>
                      </a:pPr>
                      <a:r>
                        <a:rPr b="1" lang="fr" sz="1000">
                          <a:latin typeface="Comfortaa"/>
                          <a:ea typeface="Comfortaa"/>
                          <a:cs typeface="Comfortaa"/>
                          <a:sym typeface="Comfortaa"/>
                        </a:rPr>
                        <a:t>Dernière </a:t>
                      </a:r>
                      <a:endParaRPr b="1" sz="1000">
                        <a:latin typeface="Comfortaa"/>
                        <a:ea typeface="Comfortaa"/>
                        <a:cs typeface="Comfortaa"/>
                        <a:sym typeface="Comfortaa"/>
                      </a:endParaRPr>
                    </a:p>
                    <a:p>
                      <a:pPr indent="0" lvl="0" marL="0" rtl="0" algn="ctr">
                        <a:spcBef>
                          <a:spcPts val="0"/>
                        </a:spcBef>
                        <a:spcAft>
                          <a:spcPts val="0"/>
                        </a:spcAft>
                        <a:buNone/>
                      </a:pPr>
                      <a:r>
                        <a:rPr b="1" lang="fr" sz="1000">
                          <a:latin typeface="Comfortaa"/>
                          <a:ea typeface="Comfortaa"/>
                          <a:cs typeface="Comfortaa"/>
                          <a:sym typeface="Comfortaa"/>
                        </a:rPr>
                        <a:t>chance</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p>
                      <a:pPr indent="0" lvl="0" marL="0" rtl="0" algn="l">
                        <a:spcBef>
                          <a:spcPts val="0"/>
                        </a:spcBef>
                        <a:spcAft>
                          <a:spcPts val="0"/>
                        </a:spcAft>
                        <a:buClr>
                          <a:srgbClr val="000000"/>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Renvoi</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spcBef>
                          <a:spcPts val="0"/>
                        </a:spcBef>
                        <a:spcAft>
                          <a:spcPts val="0"/>
                        </a:spcAft>
                        <a:buNone/>
                      </a:pPr>
                      <a:r>
                        <a:t/>
                      </a:r>
                      <a:endParaRPr sz="1000">
                        <a:solidFill>
                          <a:schemeClr val="dk1"/>
                        </a:solidFill>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Promesse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Engagement</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Commander</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r>
              <a:tr h="836675">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Dévoiler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son jeu</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Silence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Avertissement</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Reformulation</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Questions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ouvertes</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None/>
                      </a:pPr>
                      <a:r>
                        <a:t/>
                      </a:r>
                      <a:endParaRPr sz="1000">
                        <a:latin typeface="Comfortaa"/>
                        <a:ea typeface="Comfortaa"/>
                        <a:cs typeface="Comfortaa"/>
                        <a:sym typeface="Comfortaa"/>
                      </a:endParaRPr>
                    </a:p>
                  </a:txBody>
                  <a:tcPr marT="91425" marB="91425" marR="91425" marL="91425"/>
                </a:tc>
              </a:tr>
            </a:tbl>
          </a:graphicData>
        </a:graphic>
      </p:graphicFrame>
      <p:pic>
        <p:nvPicPr>
          <p:cNvPr id="252" name="Google Shape;252;p39"/>
          <p:cNvPicPr preferRelativeResize="0"/>
          <p:nvPr/>
        </p:nvPicPr>
        <p:blipFill>
          <a:blip r:embed="rId13">
            <a:alphaModFix/>
          </a:blip>
          <a:stretch>
            <a:fillRect/>
          </a:stretch>
        </p:blipFill>
        <p:spPr>
          <a:xfrm>
            <a:off x="6106985" y="3387547"/>
            <a:ext cx="641673" cy="486848"/>
          </a:xfrm>
          <a:prstGeom prst="rect">
            <a:avLst/>
          </a:prstGeom>
          <a:noFill/>
          <a:ln>
            <a:noFill/>
          </a:ln>
        </p:spPr>
      </p:pic>
      <p:pic>
        <p:nvPicPr>
          <p:cNvPr id="253" name="Google Shape;253;p39"/>
          <p:cNvPicPr preferRelativeResize="0"/>
          <p:nvPr/>
        </p:nvPicPr>
        <p:blipFill rotWithShape="1">
          <a:blip r:embed="rId14">
            <a:alphaModFix/>
          </a:blip>
          <a:srcRect b="21643" l="0" r="0" t="25989"/>
          <a:stretch/>
        </p:blipFill>
        <p:spPr>
          <a:xfrm>
            <a:off x="4243468" y="3371306"/>
            <a:ext cx="868622" cy="454854"/>
          </a:xfrm>
          <a:prstGeom prst="rect">
            <a:avLst/>
          </a:prstGeom>
          <a:noFill/>
          <a:ln>
            <a:noFill/>
          </a:ln>
        </p:spPr>
      </p:pic>
      <p:pic>
        <p:nvPicPr>
          <p:cNvPr id="254" name="Google Shape;254;p39"/>
          <p:cNvPicPr preferRelativeResize="0"/>
          <p:nvPr/>
        </p:nvPicPr>
        <p:blipFill>
          <a:blip r:embed="rId15">
            <a:alphaModFix/>
          </a:blip>
          <a:stretch>
            <a:fillRect/>
          </a:stretch>
        </p:blipFill>
        <p:spPr>
          <a:xfrm>
            <a:off x="675363" y="4502613"/>
            <a:ext cx="450675" cy="450675"/>
          </a:xfrm>
          <a:prstGeom prst="rect">
            <a:avLst/>
          </a:prstGeom>
          <a:noFill/>
          <a:ln>
            <a:noFill/>
          </a:ln>
        </p:spPr>
      </p:pic>
      <p:pic>
        <p:nvPicPr>
          <p:cNvPr id="255" name="Google Shape;255;p39"/>
          <p:cNvPicPr preferRelativeResize="0"/>
          <p:nvPr/>
        </p:nvPicPr>
        <p:blipFill>
          <a:blip r:embed="rId16">
            <a:alphaModFix/>
          </a:blip>
          <a:stretch>
            <a:fillRect/>
          </a:stretch>
        </p:blipFill>
        <p:spPr>
          <a:xfrm>
            <a:off x="6164871" y="4405245"/>
            <a:ext cx="525890" cy="525885"/>
          </a:xfrm>
          <a:prstGeom prst="rect">
            <a:avLst/>
          </a:prstGeom>
          <a:noFill/>
          <a:ln>
            <a:noFill/>
          </a:ln>
        </p:spPr>
      </p:pic>
      <p:pic>
        <p:nvPicPr>
          <p:cNvPr id="256" name="Google Shape;256;p39"/>
          <p:cNvPicPr preferRelativeResize="0"/>
          <p:nvPr/>
        </p:nvPicPr>
        <p:blipFill>
          <a:blip r:embed="rId17">
            <a:alphaModFix/>
          </a:blip>
          <a:stretch>
            <a:fillRect/>
          </a:stretch>
        </p:blipFill>
        <p:spPr>
          <a:xfrm>
            <a:off x="7885641" y="3355294"/>
            <a:ext cx="655684" cy="486847"/>
          </a:xfrm>
          <a:prstGeom prst="rect">
            <a:avLst/>
          </a:prstGeom>
          <a:noFill/>
          <a:ln>
            <a:noFill/>
          </a:ln>
        </p:spPr>
      </p:pic>
      <p:pic>
        <p:nvPicPr>
          <p:cNvPr id="257" name="Google Shape;257;p39"/>
          <p:cNvPicPr preferRelativeResize="0"/>
          <p:nvPr/>
        </p:nvPicPr>
        <p:blipFill>
          <a:blip r:embed="rId18">
            <a:alphaModFix/>
          </a:blip>
          <a:stretch>
            <a:fillRect/>
          </a:stretch>
        </p:blipFill>
        <p:spPr>
          <a:xfrm>
            <a:off x="7992602" y="4484526"/>
            <a:ext cx="486850" cy="486850"/>
          </a:xfrm>
          <a:prstGeom prst="rect">
            <a:avLst/>
          </a:prstGeom>
          <a:noFill/>
          <a:ln>
            <a:noFill/>
          </a:ln>
        </p:spPr>
      </p:pic>
      <p:pic>
        <p:nvPicPr>
          <p:cNvPr id="258" name="Google Shape;258;p39"/>
          <p:cNvPicPr preferRelativeResize="0"/>
          <p:nvPr/>
        </p:nvPicPr>
        <p:blipFill>
          <a:blip r:embed="rId19">
            <a:alphaModFix/>
          </a:blip>
          <a:stretch>
            <a:fillRect/>
          </a:stretch>
        </p:blipFill>
        <p:spPr>
          <a:xfrm>
            <a:off x="4298099" y="4395003"/>
            <a:ext cx="619974" cy="546367"/>
          </a:xfrm>
          <a:prstGeom prst="rect">
            <a:avLst/>
          </a:prstGeom>
          <a:noFill/>
          <a:ln>
            <a:noFill/>
          </a:ln>
        </p:spPr>
      </p:pic>
      <p:pic>
        <p:nvPicPr>
          <p:cNvPr id="259" name="Google Shape;259;p39"/>
          <p:cNvPicPr preferRelativeResize="0"/>
          <p:nvPr/>
        </p:nvPicPr>
        <p:blipFill>
          <a:blip r:embed="rId20">
            <a:alphaModFix/>
          </a:blip>
          <a:stretch>
            <a:fillRect/>
          </a:stretch>
        </p:blipFill>
        <p:spPr>
          <a:xfrm>
            <a:off x="4002847" y="3367111"/>
            <a:ext cx="332038" cy="375316"/>
          </a:xfrm>
          <a:prstGeom prst="rect">
            <a:avLst/>
          </a:prstGeom>
          <a:noFill/>
          <a:ln>
            <a:noFill/>
          </a:ln>
        </p:spPr>
      </p:pic>
      <p:pic>
        <p:nvPicPr>
          <p:cNvPr id="260" name="Google Shape;260;p39"/>
          <p:cNvPicPr preferRelativeResize="0"/>
          <p:nvPr/>
        </p:nvPicPr>
        <p:blipFill>
          <a:blip r:embed="rId21">
            <a:alphaModFix/>
          </a:blip>
          <a:stretch>
            <a:fillRect/>
          </a:stretch>
        </p:blipFill>
        <p:spPr>
          <a:xfrm>
            <a:off x="2359908" y="3358928"/>
            <a:ext cx="763613" cy="544081"/>
          </a:xfrm>
          <a:prstGeom prst="rect">
            <a:avLst/>
          </a:prstGeom>
          <a:noFill/>
          <a:ln>
            <a:noFill/>
          </a:ln>
        </p:spPr>
      </p:pic>
      <p:pic>
        <p:nvPicPr>
          <p:cNvPr id="261" name="Google Shape;261;p39"/>
          <p:cNvPicPr preferRelativeResize="0"/>
          <p:nvPr/>
        </p:nvPicPr>
        <p:blipFill>
          <a:blip r:embed="rId22">
            <a:alphaModFix/>
          </a:blip>
          <a:stretch>
            <a:fillRect/>
          </a:stretch>
        </p:blipFill>
        <p:spPr>
          <a:xfrm>
            <a:off x="2525423" y="4405247"/>
            <a:ext cx="525888" cy="525886"/>
          </a:xfrm>
          <a:prstGeom prst="rect">
            <a:avLst/>
          </a:prstGeom>
          <a:noFill/>
          <a:ln>
            <a:noFill/>
          </a:ln>
        </p:spPr>
      </p:pic>
      <p:pic>
        <p:nvPicPr>
          <p:cNvPr id="262" name="Google Shape;262;p39"/>
          <p:cNvPicPr preferRelativeResize="0"/>
          <p:nvPr/>
        </p:nvPicPr>
        <p:blipFill rotWithShape="1">
          <a:blip r:embed="rId23">
            <a:alphaModFix/>
          </a:blip>
          <a:srcRect b="13359" l="0" r="0" t="13476"/>
          <a:stretch/>
        </p:blipFill>
        <p:spPr>
          <a:xfrm>
            <a:off x="583167" y="3455350"/>
            <a:ext cx="619975" cy="453600"/>
          </a:xfrm>
          <a:prstGeom prst="rect">
            <a:avLst/>
          </a:prstGeom>
          <a:noFill/>
          <a:ln>
            <a:noFill/>
          </a:ln>
        </p:spPr>
      </p:pic>
      <p:sp>
        <p:nvSpPr>
          <p:cNvPr id="263" name="Google Shape;263;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omfortaa"/>
                <a:ea typeface="Comfortaa"/>
                <a:cs typeface="Comfortaa"/>
                <a:sym typeface="Comfortaa"/>
              </a:rPr>
              <a:t>Présentation rapide des techniques</a:t>
            </a:r>
            <a:endParaRPr>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Comfortaa"/>
                <a:ea typeface="Comfortaa"/>
                <a:cs typeface="Comfortaa"/>
                <a:sym typeface="Comfortaa"/>
              </a:rPr>
              <a:t>Déroulement</a:t>
            </a:r>
            <a:endParaRPr sz="2400">
              <a:latin typeface="Comfortaa"/>
              <a:ea typeface="Comfortaa"/>
              <a:cs typeface="Comfortaa"/>
              <a:sym typeface="Comfortaa"/>
            </a:endParaRPr>
          </a:p>
        </p:txBody>
      </p:sp>
      <p:pic>
        <p:nvPicPr>
          <p:cNvPr id="269" name="Google Shape;269;p40"/>
          <p:cNvPicPr preferRelativeResize="0"/>
          <p:nvPr/>
        </p:nvPicPr>
        <p:blipFill rotWithShape="1">
          <a:blip r:embed="rId3">
            <a:alphaModFix/>
          </a:blip>
          <a:srcRect b="0" l="0" r="48301" t="0"/>
          <a:stretch/>
        </p:blipFill>
        <p:spPr>
          <a:xfrm>
            <a:off x="2090575" y="1076475"/>
            <a:ext cx="353800" cy="684375"/>
          </a:xfrm>
          <a:prstGeom prst="rect">
            <a:avLst/>
          </a:prstGeom>
          <a:noFill/>
          <a:ln>
            <a:noFill/>
          </a:ln>
        </p:spPr>
      </p:pic>
      <p:pic>
        <p:nvPicPr>
          <p:cNvPr id="270" name="Google Shape;270;p40"/>
          <p:cNvPicPr preferRelativeResize="0"/>
          <p:nvPr/>
        </p:nvPicPr>
        <p:blipFill rotWithShape="1">
          <a:blip r:embed="rId3">
            <a:alphaModFix/>
          </a:blip>
          <a:srcRect b="0" l="56885" r="0" t="0"/>
          <a:stretch/>
        </p:blipFill>
        <p:spPr>
          <a:xfrm>
            <a:off x="6970000" y="1052800"/>
            <a:ext cx="295075" cy="684375"/>
          </a:xfrm>
          <a:prstGeom prst="rect">
            <a:avLst/>
          </a:prstGeom>
          <a:noFill/>
          <a:ln>
            <a:noFill/>
          </a:ln>
        </p:spPr>
      </p:pic>
      <p:cxnSp>
        <p:nvCxnSpPr>
          <p:cNvPr id="271" name="Google Shape;271;p40"/>
          <p:cNvCxnSpPr/>
          <p:nvPr/>
        </p:nvCxnSpPr>
        <p:spPr>
          <a:xfrm>
            <a:off x="4604525" y="914150"/>
            <a:ext cx="3000" cy="4162800"/>
          </a:xfrm>
          <a:prstGeom prst="straightConnector1">
            <a:avLst/>
          </a:prstGeom>
          <a:noFill/>
          <a:ln cap="flat" cmpd="sng" w="9525">
            <a:solidFill>
              <a:schemeClr val="dk2"/>
            </a:solidFill>
            <a:prstDash val="solid"/>
            <a:round/>
            <a:headEnd len="med" w="med" type="none"/>
            <a:tailEnd len="med" w="med" type="triangle"/>
          </a:ln>
        </p:spPr>
      </p:cxnSp>
      <p:sp>
        <p:nvSpPr>
          <p:cNvPr id="272" name="Google Shape;272;p40"/>
          <p:cNvSpPr/>
          <p:nvPr/>
        </p:nvSpPr>
        <p:spPr>
          <a:xfrm rot="-1687">
            <a:off x="7516425" y="914311"/>
            <a:ext cx="611400" cy="873000"/>
          </a:xfrm>
          <a:prstGeom prst="rect">
            <a:avLst/>
          </a:prstGeom>
          <a:solidFill>
            <a:srgbClr val="FFF2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Comfortaa"/>
              <a:ea typeface="Comfortaa"/>
              <a:cs typeface="Comfortaa"/>
              <a:sym typeface="Comfortaa"/>
            </a:endParaRPr>
          </a:p>
        </p:txBody>
      </p:sp>
      <p:pic>
        <p:nvPicPr>
          <p:cNvPr id="273" name="Google Shape;273;p40"/>
          <p:cNvPicPr preferRelativeResize="0"/>
          <p:nvPr/>
        </p:nvPicPr>
        <p:blipFill>
          <a:blip r:embed="rId4">
            <a:alphaModFix/>
          </a:blip>
          <a:stretch>
            <a:fillRect/>
          </a:stretch>
        </p:blipFill>
        <p:spPr>
          <a:xfrm>
            <a:off x="7562949" y="995679"/>
            <a:ext cx="121575" cy="121575"/>
          </a:xfrm>
          <a:prstGeom prst="rect">
            <a:avLst/>
          </a:prstGeom>
          <a:noFill/>
          <a:ln>
            <a:noFill/>
          </a:ln>
        </p:spPr>
      </p:pic>
      <p:pic>
        <p:nvPicPr>
          <p:cNvPr id="274" name="Google Shape;274;p40"/>
          <p:cNvPicPr preferRelativeResize="0"/>
          <p:nvPr/>
        </p:nvPicPr>
        <p:blipFill>
          <a:blip r:embed="rId4">
            <a:alphaModFix/>
          </a:blip>
          <a:stretch>
            <a:fillRect/>
          </a:stretch>
        </p:blipFill>
        <p:spPr>
          <a:xfrm>
            <a:off x="7973732" y="995694"/>
            <a:ext cx="121575" cy="121575"/>
          </a:xfrm>
          <a:prstGeom prst="rect">
            <a:avLst/>
          </a:prstGeom>
          <a:noFill/>
          <a:ln>
            <a:noFill/>
          </a:ln>
        </p:spPr>
      </p:pic>
      <p:sp>
        <p:nvSpPr>
          <p:cNvPr id="275" name="Google Shape;275;p40"/>
          <p:cNvSpPr/>
          <p:nvPr/>
        </p:nvSpPr>
        <p:spPr>
          <a:xfrm rot="-1687">
            <a:off x="8387040" y="914303"/>
            <a:ext cx="611400" cy="873000"/>
          </a:xfrm>
          <a:prstGeom prst="rect">
            <a:avLst/>
          </a:prstGeom>
          <a:solidFill>
            <a:srgbClr val="C9DAF8"/>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Comfortaa"/>
              <a:ea typeface="Comfortaa"/>
              <a:cs typeface="Comfortaa"/>
              <a:sym typeface="Comfortaa"/>
            </a:endParaRPr>
          </a:p>
        </p:txBody>
      </p:sp>
      <p:pic>
        <p:nvPicPr>
          <p:cNvPr id="276" name="Google Shape;276;p40"/>
          <p:cNvPicPr preferRelativeResize="0"/>
          <p:nvPr/>
        </p:nvPicPr>
        <p:blipFill>
          <a:blip r:embed="rId5">
            <a:alphaModFix/>
          </a:blip>
          <a:stretch>
            <a:fillRect/>
          </a:stretch>
        </p:blipFill>
        <p:spPr>
          <a:xfrm>
            <a:off x="8397938" y="1015738"/>
            <a:ext cx="121575" cy="136543"/>
          </a:xfrm>
          <a:prstGeom prst="rect">
            <a:avLst/>
          </a:prstGeom>
          <a:noFill/>
          <a:ln>
            <a:noFill/>
          </a:ln>
        </p:spPr>
      </p:pic>
      <p:pic>
        <p:nvPicPr>
          <p:cNvPr id="277" name="Google Shape;277;p40"/>
          <p:cNvPicPr preferRelativeResize="0"/>
          <p:nvPr/>
        </p:nvPicPr>
        <p:blipFill>
          <a:blip r:embed="rId5">
            <a:alphaModFix/>
          </a:blip>
          <a:stretch>
            <a:fillRect/>
          </a:stretch>
        </p:blipFill>
        <p:spPr>
          <a:xfrm>
            <a:off x="8860535" y="1021136"/>
            <a:ext cx="121575" cy="136543"/>
          </a:xfrm>
          <a:prstGeom prst="rect">
            <a:avLst/>
          </a:prstGeom>
          <a:noFill/>
          <a:ln>
            <a:noFill/>
          </a:ln>
        </p:spPr>
      </p:pic>
      <p:sp>
        <p:nvSpPr>
          <p:cNvPr id="278" name="Google Shape;278;p40"/>
          <p:cNvSpPr/>
          <p:nvPr/>
        </p:nvSpPr>
        <p:spPr>
          <a:xfrm>
            <a:off x="3172325" y="940425"/>
            <a:ext cx="2864400" cy="130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omfortaa"/>
                <a:ea typeface="Comfortaa"/>
                <a:cs typeface="Comfortaa"/>
                <a:sym typeface="Comfortaa"/>
              </a:rPr>
              <a:t>Chacun pioche 2 cartes attaque et 2 cartes défense et les cache à l’autre</a:t>
            </a:r>
            <a:endParaRPr sz="1200">
              <a:latin typeface="Comfortaa"/>
              <a:ea typeface="Comfortaa"/>
              <a:cs typeface="Comfortaa"/>
              <a:sym typeface="Comfortaa"/>
            </a:endParaRPr>
          </a:p>
          <a:p>
            <a:pPr indent="0" lvl="0" marL="0" rtl="0" algn="ctr">
              <a:spcBef>
                <a:spcPts val="0"/>
              </a:spcBef>
              <a:spcAft>
                <a:spcPts val="0"/>
              </a:spcAft>
              <a:buNone/>
            </a:pPr>
            <a:r>
              <a:t/>
            </a:r>
            <a:endParaRPr sz="1200">
              <a:latin typeface="Comfortaa"/>
              <a:ea typeface="Comfortaa"/>
              <a:cs typeface="Comfortaa"/>
              <a:sym typeface="Comfortaa"/>
            </a:endParaRPr>
          </a:p>
          <a:p>
            <a:pPr indent="0" lvl="0" marL="0" rtl="0" algn="ctr">
              <a:spcBef>
                <a:spcPts val="0"/>
              </a:spcBef>
              <a:spcAft>
                <a:spcPts val="0"/>
              </a:spcAft>
              <a:buNone/>
            </a:pPr>
            <a:r>
              <a:rPr lang="fr" sz="1200">
                <a:latin typeface="Comfortaa"/>
                <a:ea typeface="Comfortaa"/>
                <a:cs typeface="Comfortaa"/>
                <a:sym typeface="Comfortaa"/>
              </a:rPr>
              <a:t>Réfléchissez à comment utiliser ces cartes</a:t>
            </a:r>
            <a:endParaRPr sz="1200">
              <a:latin typeface="Comfortaa"/>
              <a:ea typeface="Comfortaa"/>
              <a:cs typeface="Comfortaa"/>
              <a:sym typeface="Comfortaa"/>
            </a:endParaRPr>
          </a:p>
        </p:txBody>
      </p:sp>
      <p:sp>
        <p:nvSpPr>
          <p:cNvPr id="279" name="Google Shape;279;p40"/>
          <p:cNvSpPr/>
          <p:nvPr/>
        </p:nvSpPr>
        <p:spPr>
          <a:xfrm rot="-1687">
            <a:off x="8277908" y="1066703"/>
            <a:ext cx="611400" cy="873000"/>
          </a:xfrm>
          <a:prstGeom prst="rect">
            <a:avLst/>
          </a:prstGeom>
          <a:solidFill>
            <a:srgbClr val="C9DAF8"/>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Comfortaa"/>
              <a:ea typeface="Comfortaa"/>
              <a:cs typeface="Comfortaa"/>
              <a:sym typeface="Comfortaa"/>
            </a:endParaRPr>
          </a:p>
        </p:txBody>
      </p:sp>
      <p:pic>
        <p:nvPicPr>
          <p:cNvPr id="280" name="Google Shape;280;p40"/>
          <p:cNvPicPr preferRelativeResize="0"/>
          <p:nvPr/>
        </p:nvPicPr>
        <p:blipFill>
          <a:blip r:embed="rId5">
            <a:alphaModFix/>
          </a:blip>
          <a:stretch>
            <a:fillRect/>
          </a:stretch>
        </p:blipFill>
        <p:spPr>
          <a:xfrm>
            <a:off x="8300150" y="1146550"/>
            <a:ext cx="121575" cy="136543"/>
          </a:xfrm>
          <a:prstGeom prst="rect">
            <a:avLst/>
          </a:prstGeom>
          <a:noFill/>
          <a:ln>
            <a:noFill/>
          </a:ln>
        </p:spPr>
      </p:pic>
      <p:pic>
        <p:nvPicPr>
          <p:cNvPr id="281" name="Google Shape;281;p40"/>
          <p:cNvPicPr preferRelativeResize="0"/>
          <p:nvPr/>
        </p:nvPicPr>
        <p:blipFill>
          <a:blip r:embed="rId5">
            <a:alphaModFix/>
          </a:blip>
          <a:stretch>
            <a:fillRect/>
          </a:stretch>
        </p:blipFill>
        <p:spPr>
          <a:xfrm>
            <a:off x="8746555" y="1162741"/>
            <a:ext cx="121575" cy="136543"/>
          </a:xfrm>
          <a:prstGeom prst="rect">
            <a:avLst/>
          </a:prstGeom>
          <a:noFill/>
          <a:ln>
            <a:noFill/>
          </a:ln>
        </p:spPr>
      </p:pic>
      <p:sp>
        <p:nvSpPr>
          <p:cNvPr id="282" name="Google Shape;282;p40"/>
          <p:cNvSpPr/>
          <p:nvPr/>
        </p:nvSpPr>
        <p:spPr>
          <a:xfrm rot="-1687">
            <a:off x="7409825" y="990511"/>
            <a:ext cx="611400" cy="873000"/>
          </a:xfrm>
          <a:prstGeom prst="rect">
            <a:avLst/>
          </a:prstGeom>
          <a:solidFill>
            <a:srgbClr val="FFF2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Comfortaa"/>
              <a:ea typeface="Comfortaa"/>
              <a:cs typeface="Comfortaa"/>
              <a:sym typeface="Comfortaa"/>
            </a:endParaRPr>
          </a:p>
        </p:txBody>
      </p:sp>
      <p:pic>
        <p:nvPicPr>
          <p:cNvPr id="283" name="Google Shape;283;p40"/>
          <p:cNvPicPr preferRelativeResize="0"/>
          <p:nvPr/>
        </p:nvPicPr>
        <p:blipFill>
          <a:blip r:embed="rId4">
            <a:alphaModFix/>
          </a:blip>
          <a:stretch>
            <a:fillRect/>
          </a:stretch>
        </p:blipFill>
        <p:spPr>
          <a:xfrm>
            <a:off x="7456349" y="1071879"/>
            <a:ext cx="121575" cy="121575"/>
          </a:xfrm>
          <a:prstGeom prst="rect">
            <a:avLst/>
          </a:prstGeom>
          <a:noFill/>
          <a:ln>
            <a:noFill/>
          </a:ln>
        </p:spPr>
      </p:pic>
      <p:pic>
        <p:nvPicPr>
          <p:cNvPr id="284" name="Google Shape;284;p40"/>
          <p:cNvPicPr preferRelativeResize="0"/>
          <p:nvPr/>
        </p:nvPicPr>
        <p:blipFill>
          <a:blip r:embed="rId4">
            <a:alphaModFix/>
          </a:blip>
          <a:stretch>
            <a:fillRect/>
          </a:stretch>
        </p:blipFill>
        <p:spPr>
          <a:xfrm>
            <a:off x="7867132" y="1071894"/>
            <a:ext cx="121575" cy="121575"/>
          </a:xfrm>
          <a:prstGeom prst="rect">
            <a:avLst/>
          </a:prstGeom>
          <a:noFill/>
          <a:ln>
            <a:noFill/>
          </a:ln>
        </p:spPr>
      </p:pic>
      <p:pic>
        <p:nvPicPr>
          <p:cNvPr id="285" name="Google Shape;285;p40"/>
          <p:cNvPicPr preferRelativeResize="0"/>
          <p:nvPr/>
        </p:nvPicPr>
        <p:blipFill>
          <a:blip r:embed="rId6">
            <a:alphaModFix/>
          </a:blip>
          <a:stretch>
            <a:fillRect/>
          </a:stretch>
        </p:blipFill>
        <p:spPr>
          <a:xfrm>
            <a:off x="7594588" y="1312255"/>
            <a:ext cx="353800" cy="318420"/>
          </a:xfrm>
          <a:prstGeom prst="rect">
            <a:avLst/>
          </a:prstGeom>
          <a:noFill/>
          <a:ln>
            <a:noFill/>
          </a:ln>
        </p:spPr>
      </p:pic>
      <p:pic>
        <p:nvPicPr>
          <p:cNvPr id="286" name="Google Shape;286;p40"/>
          <p:cNvPicPr preferRelativeResize="0"/>
          <p:nvPr/>
        </p:nvPicPr>
        <p:blipFill>
          <a:blip r:embed="rId7">
            <a:alphaModFix/>
          </a:blip>
          <a:stretch>
            <a:fillRect/>
          </a:stretch>
        </p:blipFill>
        <p:spPr>
          <a:xfrm>
            <a:off x="8478498" y="1367348"/>
            <a:ext cx="353800" cy="353800"/>
          </a:xfrm>
          <a:prstGeom prst="rect">
            <a:avLst/>
          </a:prstGeom>
          <a:noFill/>
          <a:ln>
            <a:noFill/>
          </a:ln>
        </p:spPr>
      </p:pic>
      <p:sp>
        <p:nvSpPr>
          <p:cNvPr id="287" name="Google Shape;287;p40"/>
          <p:cNvSpPr/>
          <p:nvPr/>
        </p:nvSpPr>
        <p:spPr>
          <a:xfrm rot="-1687">
            <a:off x="270675" y="905973"/>
            <a:ext cx="611400" cy="873000"/>
          </a:xfrm>
          <a:prstGeom prst="rect">
            <a:avLst/>
          </a:prstGeom>
          <a:solidFill>
            <a:srgbClr val="FFF2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Comfortaa"/>
              <a:ea typeface="Comfortaa"/>
              <a:cs typeface="Comfortaa"/>
              <a:sym typeface="Comfortaa"/>
            </a:endParaRPr>
          </a:p>
        </p:txBody>
      </p:sp>
      <p:pic>
        <p:nvPicPr>
          <p:cNvPr id="288" name="Google Shape;288;p40"/>
          <p:cNvPicPr preferRelativeResize="0"/>
          <p:nvPr/>
        </p:nvPicPr>
        <p:blipFill>
          <a:blip r:embed="rId4">
            <a:alphaModFix/>
          </a:blip>
          <a:stretch>
            <a:fillRect/>
          </a:stretch>
        </p:blipFill>
        <p:spPr>
          <a:xfrm>
            <a:off x="317199" y="987342"/>
            <a:ext cx="121575" cy="121575"/>
          </a:xfrm>
          <a:prstGeom prst="rect">
            <a:avLst/>
          </a:prstGeom>
          <a:noFill/>
          <a:ln>
            <a:noFill/>
          </a:ln>
        </p:spPr>
      </p:pic>
      <p:pic>
        <p:nvPicPr>
          <p:cNvPr id="289" name="Google Shape;289;p40"/>
          <p:cNvPicPr preferRelativeResize="0"/>
          <p:nvPr/>
        </p:nvPicPr>
        <p:blipFill>
          <a:blip r:embed="rId4">
            <a:alphaModFix/>
          </a:blip>
          <a:stretch>
            <a:fillRect/>
          </a:stretch>
        </p:blipFill>
        <p:spPr>
          <a:xfrm>
            <a:off x="727982" y="987357"/>
            <a:ext cx="121575" cy="121575"/>
          </a:xfrm>
          <a:prstGeom prst="rect">
            <a:avLst/>
          </a:prstGeom>
          <a:noFill/>
          <a:ln>
            <a:noFill/>
          </a:ln>
        </p:spPr>
      </p:pic>
      <p:sp>
        <p:nvSpPr>
          <p:cNvPr id="290" name="Google Shape;290;p40"/>
          <p:cNvSpPr/>
          <p:nvPr/>
        </p:nvSpPr>
        <p:spPr>
          <a:xfrm rot="-1687">
            <a:off x="1141290" y="905965"/>
            <a:ext cx="611400" cy="873000"/>
          </a:xfrm>
          <a:prstGeom prst="rect">
            <a:avLst/>
          </a:prstGeom>
          <a:solidFill>
            <a:srgbClr val="C9DAF8"/>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Comfortaa"/>
              <a:ea typeface="Comfortaa"/>
              <a:cs typeface="Comfortaa"/>
              <a:sym typeface="Comfortaa"/>
            </a:endParaRPr>
          </a:p>
        </p:txBody>
      </p:sp>
      <p:pic>
        <p:nvPicPr>
          <p:cNvPr id="291" name="Google Shape;291;p40"/>
          <p:cNvPicPr preferRelativeResize="0"/>
          <p:nvPr/>
        </p:nvPicPr>
        <p:blipFill>
          <a:blip r:embed="rId5">
            <a:alphaModFix/>
          </a:blip>
          <a:stretch>
            <a:fillRect/>
          </a:stretch>
        </p:blipFill>
        <p:spPr>
          <a:xfrm>
            <a:off x="1152188" y="1007401"/>
            <a:ext cx="121575" cy="136543"/>
          </a:xfrm>
          <a:prstGeom prst="rect">
            <a:avLst/>
          </a:prstGeom>
          <a:noFill/>
          <a:ln>
            <a:noFill/>
          </a:ln>
        </p:spPr>
      </p:pic>
      <p:pic>
        <p:nvPicPr>
          <p:cNvPr id="292" name="Google Shape;292;p40"/>
          <p:cNvPicPr preferRelativeResize="0"/>
          <p:nvPr/>
        </p:nvPicPr>
        <p:blipFill>
          <a:blip r:embed="rId5">
            <a:alphaModFix/>
          </a:blip>
          <a:stretch>
            <a:fillRect/>
          </a:stretch>
        </p:blipFill>
        <p:spPr>
          <a:xfrm>
            <a:off x="1614785" y="1012798"/>
            <a:ext cx="121575" cy="136543"/>
          </a:xfrm>
          <a:prstGeom prst="rect">
            <a:avLst/>
          </a:prstGeom>
          <a:noFill/>
          <a:ln>
            <a:noFill/>
          </a:ln>
        </p:spPr>
      </p:pic>
      <p:sp>
        <p:nvSpPr>
          <p:cNvPr id="293" name="Google Shape;293;p40"/>
          <p:cNvSpPr/>
          <p:nvPr/>
        </p:nvSpPr>
        <p:spPr>
          <a:xfrm rot="-1687">
            <a:off x="1032158" y="1058365"/>
            <a:ext cx="611400" cy="873000"/>
          </a:xfrm>
          <a:prstGeom prst="rect">
            <a:avLst/>
          </a:prstGeom>
          <a:solidFill>
            <a:srgbClr val="C9DAF8"/>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Comfortaa"/>
              <a:ea typeface="Comfortaa"/>
              <a:cs typeface="Comfortaa"/>
              <a:sym typeface="Comfortaa"/>
            </a:endParaRPr>
          </a:p>
        </p:txBody>
      </p:sp>
      <p:pic>
        <p:nvPicPr>
          <p:cNvPr id="294" name="Google Shape;294;p40"/>
          <p:cNvPicPr preferRelativeResize="0"/>
          <p:nvPr/>
        </p:nvPicPr>
        <p:blipFill>
          <a:blip r:embed="rId5">
            <a:alphaModFix/>
          </a:blip>
          <a:stretch>
            <a:fillRect/>
          </a:stretch>
        </p:blipFill>
        <p:spPr>
          <a:xfrm>
            <a:off x="1054400" y="1138212"/>
            <a:ext cx="121575" cy="136543"/>
          </a:xfrm>
          <a:prstGeom prst="rect">
            <a:avLst/>
          </a:prstGeom>
          <a:noFill/>
          <a:ln>
            <a:noFill/>
          </a:ln>
        </p:spPr>
      </p:pic>
      <p:pic>
        <p:nvPicPr>
          <p:cNvPr id="295" name="Google Shape;295;p40"/>
          <p:cNvPicPr preferRelativeResize="0"/>
          <p:nvPr/>
        </p:nvPicPr>
        <p:blipFill>
          <a:blip r:embed="rId5">
            <a:alphaModFix/>
          </a:blip>
          <a:stretch>
            <a:fillRect/>
          </a:stretch>
        </p:blipFill>
        <p:spPr>
          <a:xfrm>
            <a:off x="1500805" y="1154404"/>
            <a:ext cx="121575" cy="136543"/>
          </a:xfrm>
          <a:prstGeom prst="rect">
            <a:avLst/>
          </a:prstGeom>
          <a:noFill/>
          <a:ln>
            <a:noFill/>
          </a:ln>
        </p:spPr>
      </p:pic>
      <p:sp>
        <p:nvSpPr>
          <p:cNvPr id="296" name="Google Shape;296;p40"/>
          <p:cNvSpPr/>
          <p:nvPr/>
        </p:nvSpPr>
        <p:spPr>
          <a:xfrm rot="-1687">
            <a:off x="164075" y="982173"/>
            <a:ext cx="611400" cy="873000"/>
          </a:xfrm>
          <a:prstGeom prst="rect">
            <a:avLst/>
          </a:prstGeom>
          <a:solidFill>
            <a:srgbClr val="FFF2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Comfortaa"/>
              <a:ea typeface="Comfortaa"/>
              <a:cs typeface="Comfortaa"/>
              <a:sym typeface="Comfortaa"/>
            </a:endParaRPr>
          </a:p>
        </p:txBody>
      </p:sp>
      <p:pic>
        <p:nvPicPr>
          <p:cNvPr id="297" name="Google Shape;297;p40"/>
          <p:cNvPicPr preferRelativeResize="0"/>
          <p:nvPr/>
        </p:nvPicPr>
        <p:blipFill>
          <a:blip r:embed="rId4">
            <a:alphaModFix/>
          </a:blip>
          <a:stretch>
            <a:fillRect/>
          </a:stretch>
        </p:blipFill>
        <p:spPr>
          <a:xfrm>
            <a:off x="621382" y="1063557"/>
            <a:ext cx="121575" cy="121575"/>
          </a:xfrm>
          <a:prstGeom prst="rect">
            <a:avLst/>
          </a:prstGeom>
          <a:noFill/>
          <a:ln>
            <a:noFill/>
          </a:ln>
        </p:spPr>
      </p:pic>
      <p:pic>
        <p:nvPicPr>
          <p:cNvPr id="298" name="Google Shape;298;p40"/>
          <p:cNvPicPr preferRelativeResize="0"/>
          <p:nvPr/>
        </p:nvPicPr>
        <p:blipFill>
          <a:blip r:embed="rId6">
            <a:alphaModFix/>
          </a:blip>
          <a:stretch>
            <a:fillRect/>
          </a:stretch>
        </p:blipFill>
        <p:spPr>
          <a:xfrm>
            <a:off x="348838" y="1303918"/>
            <a:ext cx="353800" cy="318420"/>
          </a:xfrm>
          <a:prstGeom prst="rect">
            <a:avLst/>
          </a:prstGeom>
          <a:noFill/>
          <a:ln>
            <a:noFill/>
          </a:ln>
        </p:spPr>
      </p:pic>
      <p:pic>
        <p:nvPicPr>
          <p:cNvPr id="299" name="Google Shape;299;p40"/>
          <p:cNvPicPr preferRelativeResize="0"/>
          <p:nvPr/>
        </p:nvPicPr>
        <p:blipFill>
          <a:blip r:embed="rId7">
            <a:alphaModFix/>
          </a:blip>
          <a:stretch>
            <a:fillRect/>
          </a:stretch>
        </p:blipFill>
        <p:spPr>
          <a:xfrm>
            <a:off x="1232748" y="1359011"/>
            <a:ext cx="353800" cy="353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Comfortaa"/>
                <a:ea typeface="Comfortaa"/>
                <a:cs typeface="Comfortaa"/>
                <a:sym typeface="Comfortaa"/>
              </a:rPr>
              <a:t>Déroulement</a:t>
            </a:r>
            <a:endParaRPr sz="2400">
              <a:latin typeface="Comfortaa"/>
              <a:ea typeface="Comfortaa"/>
              <a:cs typeface="Comfortaa"/>
              <a:sym typeface="Comfortaa"/>
            </a:endParaRPr>
          </a:p>
        </p:txBody>
      </p:sp>
      <p:cxnSp>
        <p:nvCxnSpPr>
          <p:cNvPr id="305" name="Google Shape;305;p41"/>
          <p:cNvCxnSpPr/>
          <p:nvPr/>
        </p:nvCxnSpPr>
        <p:spPr>
          <a:xfrm>
            <a:off x="4604525" y="914150"/>
            <a:ext cx="3000" cy="4162800"/>
          </a:xfrm>
          <a:prstGeom prst="straightConnector1">
            <a:avLst/>
          </a:prstGeom>
          <a:noFill/>
          <a:ln cap="flat" cmpd="sng" w="9525">
            <a:solidFill>
              <a:schemeClr val="dk2"/>
            </a:solidFill>
            <a:prstDash val="solid"/>
            <a:round/>
            <a:headEnd len="med" w="med" type="none"/>
            <a:tailEnd len="med" w="med" type="triangle"/>
          </a:ln>
        </p:spPr>
      </p:cxnSp>
      <p:sp>
        <p:nvSpPr>
          <p:cNvPr id="306" name="Google Shape;306;p41"/>
          <p:cNvSpPr/>
          <p:nvPr/>
        </p:nvSpPr>
        <p:spPr>
          <a:xfrm>
            <a:off x="3172325" y="1778625"/>
            <a:ext cx="2864400" cy="169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Comfortaa"/>
                <a:ea typeface="Comfortaa"/>
                <a:cs typeface="Comfortaa"/>
                <a:sym typeface="Comfortaa"/>
              </a:rPr>
              <a:t>Simulez la négociation</a:t>
            </a:r>
            <a:endParaRPr sz="1100">
              <a:latin typeface="Comfortaa"/>
              <a:ea typeface="Comfortaa"/>
              <a:cs typeface="Comfortaa"/>
              <a:sym typeface="Comfortaa"/>
            </a:endParaRPr>
          </a:p>
          <a:p>
            <a:pPr indent="0" lvl="0" marL="0" rtl="0" algn="ctr">
              <a:spcBef>
                <a:spcPts val="0"/>
              </a:spcBef>
              <a:spcAft>
                <a:spcPts val="0"/>
              </a:spcAft>
              <a:buNone/>
            </a:pPr>
            <a:r>
              <a:t/>
            </a:r>
            <a:endParaRPr sz="1100">
              <a:latin typeface="Comfortaa"/>
              <a:ea typeface="Comfortaa"/>
              <a:cs typeface="Comfortaa"/>
              <a:sym typeface="Comfortaa"/>
            </a:endParaRPr>
          </a:p>
          <a:p>
            <a:pPr indent="0" lvl="0" marL="0" rtl="0" algn="ctr">
              <a:spcBef>
                <a:spcPts val="0"/>
              </a:spcBef>
              <a:spcAft>
                <a:spcPts val="0"/>
              </a:spcAft>
              <a:buNone/>
            </a:pPr>
            <a:r>
              <a:rPr lang="fr" sz="1100">
                <a:latin typeface="Comfortaa"/>
                <a:ea typeface="Comfortaa"/>
                <a:cs typeface="Comfortaa"/>
                <a:sym typeface="Comfortaa"/>
              </a:rPr>
              <a:t>Utilisez les cartes dans l’ordre que vous souhaitez</a:t>
            </a:r>
            <a:endParaRPr sz="1100">
              <a:latin typeface="Comfortaa"/>
              <a:ea typeface="Comfortaa"/>
              <a:cs typeface="Comfortaa"/>
              <a:sym typeface="Comfortaa"/>
            </a:endParaRPr>
          </a:p>
          <a:p>
            <a:pPr indent="0" lvl="0" marL="0" rtl="0" algn="ctr">
              <a:spcBef>
                <a:spcPts val="0"/>
              </a:spcBef>
              <a:spcAft>
                <a:spcPts val="0"/>
              </a:spcAft>
              <a:buNone/>
            </a:pPr>
            <a:r>
              <a:t/>
            </a:r>
            <a:endParaRPr sz="1100">
              <a:latin typeface="Comfortaa"/>
              <a:ea typeface="Comfortaa"/>
              <a:cs typeface="Comfortaa"/>
              <a:sym typeface="Comfortaa"/>
            </a:endParaRPr>
          </a:p>
          <a:p>
            <a:pPr indent="0" lvl="0" marL="0" rtl="0" algn="ctr">
              <a:spcBef>
                <a:spcPts val="0"/>
              </a:spcBef>
              <a:spcAft>
                <a:spcPts val="0"/>
              </a:spcAft>
              <a:buNone/>
            </a:pPr>
            <a:r>
              <a:rPr lang="fr" sz="1100">
                <a:latin typeface="Comfortaa"/>
                <a:ea typeface="Comfortaa"/>
                <a:cs typeface="Comfortaa"/>
                <a:sym typeface="Comfortaa"/>
              </a:rPr>
              <a:t>Restez vigilants à ce qu’utilise votre adversaire. Cochez ce que vous penser deviner chez lui ou chez elle</a:t>
            </a:r>
            <a:endParaRPr sz="1100">
              <a:latin typeface="Comfortaa"/>
              <a:ea typeface="Comfortaa"/>
              <a:cs typeface="Comfortaa"/>
              <a:sym typeface="Comfortaa"/>
            </a:endParaRPr>
          </a:p>
        </p:txBody>
      </p:sp>
      <p:pic>
        <p:nvPicPr>
          <p:cNvPr id="307" name="Google Shape;307;p41"/>
          <p:cNvPicPr preferRelativeResize="0"/>
          <p:nvPr/>
        </p:nvPicPr>
        <p:blipFill rotWithShape="1">
          <a:blip r:embed="rId3">
            <a:alphaModFix/>
          </a:blip>
          <a:srcRect b="0" l="0" r="48301" t="0"/>
          <a:stretch/>
        </p:blipFill>
        <p:spPr>
          <a:xfrm>
            <a:off x="2631525" y="2313138"/>
            <a:ext cx="353800" cy="684375"/>
          </a:xfrm>
          <a:prstGeom prst="rect">
            <a:avLst/>
          </a:prstGeom>
          <a:noFill/>
          <a:ln>
            <a:noFill/>
          </a:ln>
        </p:spPr>
      </p:pic>
      <p:pic>
        <p:nvPicPr>
          <p:cNvPr id="308" name="Google Shape;308;p41"/>
          <p:cNvPicPr preferRelativeResize="0"/>
          <p:nvPr/>
        </p:nvPicPr>
        <p:blipFill rotWithShape="1">
          <a:blip r:embed="rId3">
            <a:alphaModFix/>
          </a:blip>
          <a:srcRect b="0" l="56885" r="0" t="0"/>
          <a:stretch/>
        </p:blipFill>
        <p:spPr>
          <a:xfrm>
            <a:off x="6175175" y="2284063"/>
            <a:ext cx="295075" cy="684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Comfortaa"/>
                <a:ea typeface="Comfortaa"/>
                <a:cs typeface="Comfortaa"/>
                <a:sym typeface="Comfortaa"/>
              </a:rPr>
              <a:t>Déroulement</a:t>
            </a:r>
            <a:endParaRPr sz="2400">
              <a:latin typeface="Comfortaa"/>
              <a:ea typeface="Comfortaa"/>
              <a:cs typeface="Comfortaa"/>
              <a:sym typeface="Comfortaa"/>
            </a:endParaRPr>
          </a:p>
        </p:txBody>
      </p:sp>
      <p:cxnSp>
        <p:nvCxnSpPr>
          <p:cNvPr id="314" name="Google Shape;314;p42"/>
          <p:cNvCxnSpPr/>
          <p:nvPr/>
        </p:nvCxnSpPr>
        <p:spPr>
          <a:xfrm>
            <a:off x="4604525" y="914150"/>
            <a:ext cx="3000" cy="4162800"/>
          </a:xfrm>
          <a:prstGeom prst="straightConnector1">
            <a:avLst/>
          </a:prstGeom>
          <a:noFill/>
          <a:ln cap="flat" cmpd="sng" w="9525">
            <a:solidFill>
              <a:schemeClr val="dk2"/>
            </a:solidFill>
            <a:prstDash val="solid"/>
            <a:round/>
            <a:headEnd len="med" w="med" type="none"/>
            <a:tailEnd len="med" w="med" type="triangle"/>
          </a:ln>
        </p:spPr>
      </p:cxnSp>
      <p:sp>
        <p:nvSpPr>
          <p:cNvPr id="315" name="Google Shape;315;p42"/>
          <p:cNvSpPr/>
          <p:nvPr/>
        </p:nvSpPr>
        <p:spPr>
          <a:xfrm>
            <a:off x="3172325" y="3630500"/>
            <a:ext cx="2864400" cy="73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Comfortaa"/>
                <a:ea typeface="Comfortaa"/>
                <a:cs typeface="Comfortaa"/>
                <a:sym typeface="Comfortaa"/>
              </a:rPr>
              <a:t>Avez vous bien deviné les cartes que votre adversaire avait ? </a:t>
            </a:r>
            <a:endParaRPr sz="1100">
              <a:latin typeface="Comfortaa"/>
              <a:ea typeface="Comfortaa"/>
              <a:cs typeface="Comfortaa"/>
              <a:sym typeface="Comfortaa"/>
            </a:endParaRPr>
          </a:p>
        </p:txBody>
      </p:sp>
      <p:pic>
        <p:nvPicPr>
          <p:cNvPr id="316" name="Google Shape;316;p42"/>
          <p:cNvPicPr preferRelativeResize="0"/>
          <p:nvPr/>
        </p:nvPicPr>
        <p:blipFill rotWithShape="1">
          <a:blip r:embed="rId3">
            <a:alphaModFix/>
          </a:blip>
          <a:srcRect b="0" l="56885" r="0" t="0"/>
          <a:stretch/>
        </p:blipFill>
        <p:spPr>
          <a:xfrm>
            <a:off x="6392575" y="3822500"/>
            <a:ext cx="295075" cy="684375"/>
          </a:xfrm>
          <a:prstGeom prst="rect">
            <a:avLst/>
          </a:prstGeom>
          <a:noFill/>
          <a:ln>
            <a:noFill/>
          </a:ln>
        </p:spPr>
      </p:pic>
      <p:pic>
        <p:nvPicPr>
          <p:cNvPr id="317" name="Google Shape;317;p42"/>
          <p:cNvPicPr preferRelativeResize="0"/>
          <p:nvPr/>
        </p:nvPicPr>
        <p:blipFill rotWithShape="1">
          <a:blip r:embed="rId3">
            <a:alphaModFix/>
          </a:blip>
          <a:srcRect b="0" l="0" r="48301" t="0"/>
          <a:stretch/>
        </p:blipFill>
        <p:spPr>
          <a:xfrm>
            <a:off x="2521400" y="3921770"/>
            <a:ext cx="295075" cy="570780"/>
          </a:xfrm>
          <a:prstGeom prst="rect">
            <a:avLst/>
          </a:prstGeom>
          <a:noFill/>
          <a:ln>
            <a:noFill/>
          </a:ln>
        </p:spPr>
      </p:pic>
      <p:sp>
        <p:nvSpPr>
          <p:cNvPr id="318" name="Google Shape;318;p42"/>
          <p:cNvSpPr/>
          <p:nvPr/>
        </p:nvSpPr>
        <p:spPr>
          <a:xfrm>
            <a:off x="798775" y="3630500"/>
            <a:ext cx="1218000" cy="485700"/>
          </a:xfrm>
          <a:prstGeom prst="wedgeRoundRectCallout">
            <a:avLst>
              <a:gd fmla="val 86923" name="adj1"/>
              <a:gd fmla="val 3111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Google Shape;319;p42"/>
          <p:cNvSpPr/>
          <p:nvPr/>
        </p:nvSpPr>
        <p:spPr>
          <a:xfrm>
            <a:off x="7293550" y="3630500"/>
            <a:ext cx="1218000" cy="485700"/>
          </a:xfrm>
          <a:prstGeom prst="wedgeRoundRectCallout">
            <a:avLst>
              <a:gd fmla="val -91815" name="adj1"/>
              <a:gd fmla="val 2974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20" name="Google Shape;320;p42"/>
          <p:cNvPicPr preferRelativeResize="0"/>
          <p:nvPr/>
        </p:nvPicPr>
        <p:blipFill>
          <a:blip r:embed="rId4">
            <a:alphaModFix/>
          </a:blip>
          <a:stretch>
            <a:fillRect/>
          </a:stretch>
        </p:blipFill>
        <p:spPr>
          <a:xfrm>
            <a:off x="1077304" y="3716730"/>
            <a:ext cx="180377" cy="219085"/>
          </a:xfrm>
          <a:prstGeom prst="rect">
            <a:avLst/>
          </a:prstGeom>
          <a:noFill/>
          <a:ln>
            <a:noFill/>
          </a:ln>
        </p:spPr>
      </p:pic>
      <p:pic>
        <p:nvPicPr>
          <p:cNvPr id="321" name="Google Shape;321;p42"/>
          <p:cNvPicPr preferRelativeResize="0"/>
          <p:nvPr/>
        </p:nvPicPr>
        <p:blipFill>
          <a:blip r:embed="rId5">
            <a:alphaModFix/>
          </a:blip>
          <a:stretch>
            <a:fillRect/>
          </a:stretch>
        </p:blipFill>
        <p:spPr>
          <a:xfrm>
            <a:off x="848303" y="3710829"/>
            <a:ext cx="180384" cy="230902"/>
          </a:xfrm>
          <a:prstGeom prst="rect">
            <a:avLst/>
          </a:prstGeom>
          <a:noFill/>
          <a:ln>
            <a:noFill/>
          </a:ln>
        </p:spPr>
      </p:pic>
      <p:pic>
        <p:nvPicPr>
          <p:cNvPr id="322" name="Google Shape;322;p42"/>
          <p:cNvPicPr preferRelativeResize="0"/>
          <p:nvPr/>
        </p:nvPicPr>
        <p:blipFill>
          <a:blip r:embed="rId6">
            <a:alphaModFix/>
          </a:blip>
          <a:stretch>
            <a:fillRect/>
          </a:stretch>
        </p:blipFill>
        <p:spPr>
          <a:xfrm>
            <a:off x="1306306" y="3714331"/>
            <a:ext cx="295075" cy="223879"/>
          </a:xfrm>
          <a:prstGeom prst="rect">
            <a:avLst/>
          </a:prstGeom>
          <a:noFill/>
          <a:ln>
            <a:noFill/>
          </a:ln>
        </p:spPr>
      </p:pic>
      <p:pic>
        <p:nvPicPr>
          <p:cNvPr id="323" name="Google Shape;323;p42"/>
          <p:cNvPicPr preferRelativeResize="0"/>
          <p:nvPr/>
        </p:nvPicPr>
        <p:blipFill>
          <a:blip r:embed="rId7">
            <a:alphaModFix/>
          </a:blip>
          <a:stretch>
            <a:fillRect/>
          </a:stretch>
        </p:blipFill>
        <p:spPr>
          <a:xfrm>
            <a:off x="1645163" y="3696388"/>
            <a:ext cx="259751" cy="259751"/>
          </a:xfrm>
          <a:prstGeom prst="rect">
            <a:avLst/>
          </a:prstGeom>
          <a:noFill/>
          <a:ln>
            <a:noFill/>
          </a:ln>
        </p:spPr>
      </p:pic>
      <p:pic>
        <p:nvPicPr>
          <p:cNvPr id="324" name="Google Shape;324;p42"/>
          <p:cNvPicPr preferRelativeResize="0"/>
          <p:nvPr/>
        </p:nvPicPr>
        <p:blipFill>
          <a:blip r:embed="rId8">
            <a:alphaModFix/>
          </a:blip>
          <a:stretch>
            <a:fillRect/>
          </a:stretch>
        </p:blipFill>
        <p:spPr>
          <a:xfrm>
            <a:off x="8259574" y="3747332"/>
            <a:ext cx="210068" cy="252032"/>
          </a:xfrm>
          <a:prstGeom prst="rect">
            <a:avLst/>
          </a:prstGeom>
          <a:noFill/>
          <a:ln>
            <a:noFill/>
          </a:ln>
        </p:spPr>
      </p:pic>
      <p:pic>
        <p:nvPicPr>
          <p:cNvPr id="325" name="Google Shape;325;p42"/>
          <p:cNvPicPr preferRelativeResize="0"/>
          <p:nvPr/>
        </p:nvPicPr>
        <p:blipFill>
          <a:blip r:embed="rId9">
            <a:alphaModFix/>
          </a:blip>
          <a:stretch>
            <a:fillRect/>
          </a:stretch>
        </p:blipFill>
        <p:spPr>
          <a:xfrm>
            <a:off x="7954386" y="3767329"/>
            <a:ext cx="252029" cy="232042"/>
          </a:xfrm>
          <a:prstGeom prst="rect">
            <a:avLst/>
          </a:prstGeom>
          <a:noFill/>
          <a:ln>
            <a:noFill/>
          </a:ln>
        </p:spPr>
      </p:pic>
      <p:pic>
        <p:nvPicPr>
          <p:cNvPr id="326" name="Google Shape;326;p42"/>
          <p:cNvPicPr preferRelativeResize="0"/>
          <p:nvPr/>
        </p:nvPicPr>
        <p:blipFill>
          <a:blip r:embed="rId10">
            <a:alphaModFix/>
          </a:blip>
          <a:stretch>
            <a:fillRect/>
          </a:stretch>
        </p:blipFill>
        <p:spPr>
          <a:xfrm>
            <a:off x="7397920" y="3757336"/>
            <a:ext cx="252020" cy="252021"/>
          </a:xfrm>
          <a:prstGeom prst="rect">
            <a:avLst/>
          </a:prstGeom>
          <a:noFill/>
          <a:ln>
            <a:noFill/>
          </a:ln>
        </p:spPr>
      </p:pic>
      <p:pic>
        <p:nvPicPr>
          <p:cNvPr id="327" name="Google Shape;327;p42"/>
          <p:cNvPicPr preferRelativeResize="0"/>
          <p:nvPr/>
        </p:nvPicPr>
        <p:blipFill>
          <a:blip r:embed="rId11">
            <a:alphaModFix/>
          </a:blip>
          <a:stretch>
            <a:fillRect/>
          </a:stretch>
        </p:blipFill>
        <p:spPr>
          <a:xfrm>
            <a:off x="7697124" y="3789296"/>
            <a:ext cx="210074" cy="210055"/>
          </a:xfrm>
          <a:prstGeom prst="rect">
            <a:avLst/>
          </a:prstGeom>
          <a:noFill/>
          <a:ln>
            <a:noFill/>
          </a:ln>
        </p:spPr>
      </p:pic>
      <p:pic>
        <p:nvPicPr>
          <p:cNvPr id="328" name="Google Shape;328;p42"/>
          <p:cNvPicPr preferRelativeResize="0"/>
          <p:nvPr/>
        </p:nvPicPr>
        <p:blipFill>
          <a:blip r:embed="rId12">
            <a:alphaModFix/>
          </a:blip>
          <a:stretch>
            <a:fillRect/>
          </a:stretch>
        </p:blipFill>
        <p:spPr>
          <a:xfrm>
            <a:off x="848300" y="3454825"/>
            <a:ext cx="210076" cy="194656"/>
          </a:xfrm>
          <a:prstGeom prst="rect">
            <a:avLst/>
          </a:prstGeom>
          <a:noFill/>
          <a:ln>
            <a:noFill/>
          </a:ln>
        </p:spPr>
      </p:pic>
      <p:pic>
        <p:nvPicPr>
          <p:cNvPr id="329" name="Google Shape;329;p42"/>
          <p:cNvPicPr preferRelativeResize="0"/>
          <p:nvPr/>
        </p:nvPicPr>
        <p:blipFill>
          <a:blip r:embed="rId13">
            <a:alphaModFix/>
          </a:blip>
          <a:stretch>
            <a:fillRect/>
          </a:stretch>
        </p:blipFill>
        <p:spPr>
          <a:xfrm>
            <a:off x="7418900" y="3486325"/>
            <a:ext cx="210075" cy="210075"/>
          </a:xfrm>
          <a:prstGeom prst="rect">
            <a:avLst/>
          </a:prstGeom>
          <a:noFill/>
          <a:ln>
            <a:noFill/>
          </a:ln>
        </p:spPr>
      </p:pic>
      <p:pic>
        <p:nvPicPr>
          <p:cNvPr id="330" name="Google Shape;330;p42"/>
          <p:cNvPicPr preferRelativeResize="0"/>
          <p:nvPr/>
        </p:nvPicPr>
        <p:blipFill>
          <a:blip r:embed="rId13">
            <a:alphaModFix/>
          </a:blip>
          <a:stretch>
            <a:fillRect/>
          </a:stretch>
        </p:blipFill>
        <p:spPr>
          <a:xfrm>
            <a:off x="7681454" y="3491606"/>
            <a:ext cx="210075" cy="210075"/>
          </a:xfrm>
          <a:prstGeom prst="rect">
            <a:avLst/>
          </a:prstGeom>
          <a:noFill/>
          <a:ln>
            <a:noFill/>
          </a:ln>
        </p:spPr>
      </p:pic>
      <p:pic>
        <p:nvPicPr>
          <p:cNvPr id="331" name="Google Shape;331;p42"/>
          <p:cNvPicPr preferRelativeResize="0"/>
          <p:nvPr/>
        </p:nvPicPr>
        <p:blipFill>
          <a:blip r:embed="rId13">
            <a:alphaModFix/>
          </a:blip>
          <a:stretch>
            <a:fillRect/>
          </a:stretch>
        </p:blipFill>
        <p:spPr>
          <a:xfrm>
            <a:off x="1077304" y="3457680"/>
            <a:ext cx="210075" cy="210075"/>
          </a:xfrm>
          <a:prstGeom prst="rect">
            <a:avLst/>
          </a:prstGeom>
          <a:noFill/>
          <a:ln>
            <a:noFill/>
          </a:ln>
        </p:spPr>
      </p:pic>
      <p:pic>
        <p:nvPicPr>
          <p:cNvPr id="332" name="Google Shape;332;p42"/>
          <p:cNvPicPr preferRelativeResize="0"/>
          <p:nvPr/>
        </p:nvPicPr>
        <p:blipFill>
          <a:blip r:embed="rId12">
            <a:alphaModFix/>
          </a:blip>
          <a:stretch>
            <a:fillRect/>
          </a:stretch>
        </p:blipFill>
        <p:spPr>
          <a:xfrm>
            <a:off x="1358308" y="3470667"/>
            <a:ext cx="210076" cy="194656"/>
          </a:xfrm>
          <a:prstGeom prst="rect">
            <a:avLst/>
          </a:prstGeom>
          <a:noFill/>
          <a:ln>
            <a:noFill/>
          </a:ln>
        </p:spPr>
      </p:pic>
      <p:pic>
        <p:nvPicPr>
          <p:cNvPr id="333" name="Google Shape;333;p42"/>
          <p:cNvPicPr preferRelativeResize="0"/>
          <p:nvPr/>
        </p:nvPicPr>
        <p:blipFill>
          <a:blip r:embed="rId12">
            <a:alphaModFix/>
          </a:blip>
          <a:stretch>
            <a:fillRect/>
          </a:stretch>
        </p:blipFill>
        <p:spPr>
          <a:xfrm>
            <a:off x="1739308" y="3470667"/>
            <a:ext cx="210076" cy="194656"/>
          </a:xfrm>
          <a:prstGeom prst="rect">
            <a:avLst/>
          </a:prstGeom>
          <a:noFill/>
          <a:ln>
            <a:noFill/>
          </a:ln>
        </p:spPr>
      </p:pic>
      <p:pic>
        <p:nvPicPr>
          <p:cNvPr id="334" name="Google Shape;334;p42"/>
          <p:cNvPicPr preferRelativeResize="0"/>
          <p:nvPr/>
        </p:nvPicPr>
        <p:blipFill>
          <a:blip r:embed="rId12">
            <a:alphaModFix/>
          </a:blip>
          <a:stretch>
            <a:fillRect/>
          </a:stretch>
        </p:blipFill>
        <p:spPr>
          <a:xfrm>
            <a:off x="7944008" y="3499304"/>
            <a:ext cx="210076" cy="194656"/>
          </a:xfrm>
          <a:prstGeom prst="rect">
            <a:avLst/>
          </a:prstGeom>
          <a:noFill/>
          <a:ln>
            <a:noFill/>
          </a:ln>
        </p:spPr>
      </p:pic>
      <p:pic>
        <p:nvPicPr>
          <p:cNvPr id="335" name="Google Shape;335;p42"/>
          <p:cNvPicPr preferRelativeResize="0"/>
          <p:nvPr/>
        </p:nvPicPr>
        <p:blipFill>
          <a:blip r:embed="rId12">
            <a:alphaModFix/>
          </a:blip>
          <a:stretch>
            <a:fillRect/>
          </a:stretch>
        </p:blipFill>
        <p:spPr>
          <a:xfrm>
            <a:off x="8254089" y="3499304"/>
            <a:ext cx="210076" cy="1946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sz="2400">
                <a:latin typeface="Comfortaa"/>
                <a:ea typeface="Comfortaa"/>
                <a:cs typeface="Comfortaa"/>
                <a:sym typeface="Comfortaa"/>
              </a:rPr>
              <a:t>Tour 3 (bonus) : Techniques et détection</a:t>
            </a:r>
            <a:endParaRPr sz="2400">
              <a:latin typeface="Comfortaa"/>
              <a:ea typeface="Comfortaa"/>
              <a:cs typeface="Comfortaa"/>
              <a:sym typeface="Comfortaa"/>
            </a:endParaRPr>
          </a:p>
        </p:txBody>
      </p:sp>
      <p:sp>
        <p:nvSpPr>
          <p:cNvPr id="341" name="Google Shape;341;p43"/>
          <p:cNvSpPr txBox="1"/>
          <p:nvPr>
            <p:ph idx="1" type="body"/>
          </p:nvPr>
        </p:nvSpPr>
        <p:spPr>
          <a:xfrm>
            <a:off x="1118425" y="1367575"/>
            <a:ext cx="7713900" cy="256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a:solidFill>
                  <a:srgbClr val="666666"/>
                </a:solidFill>
                <a:latin typeface="Comfortaa"/>
                <a:ea typeface="Comfortaa"/>
                <a:cs typeface="Comfortaa"/>
                <a:sym typeface="Comfortaa"/>
              </a:rPr>
              <a:t>Changez de scénario</a:t>
            </a:r>
            <a:endParaRPr>
              <a:solidFill>
                <a:srgbClr val="666666"/>
              </a:solidFill>
              <a:latin typeface="Comfortaa"/>
              <a:ea typeface="Comfortaa"/>
              <a:cs typeface="Comfortaa"/>
              <a:sym typeface="Comfortaa"/>
            </a:endParaRPr>
          </a:p>
          <a:p>
            <a:pPr indent="0" lvl="0" marL="0" rtl="0">
              <a:spcBef>
                <a:spcPts val="0"/>
              </a:spcBef>
              <a:spcAft>
                <a:spcPts val="0"/>
              </a:spcAft>
              <a:buNone/>
            </a:pPr>
            <a:r>
              <a:t/>
            </a:r>
            <a:endParaRPr>
              <a:solidFill>
                <a:srgbClr val="666666"/>
              </a:solidFill>
              <a:latin typeface="Comfortaa"/>
              <a:ea typeface="Comfortaa"/>
              <a:cs typeface="Comfortaa"/>
              <a:sym typeface="Comfortaa"/>
            </a:endParaRPr>
          </a:p>
          <a:p>
            <a:pPr indent="0" lvl="0" marL="0" rtl="0">
              <a:spcBef>
                <a:spcPts val="0"/>
              </a:spcBef>
              <a:spcAft>
                <a:spcPts val="0"/>
              </a:spcAft>
              <a:buNone/>
            </a:pPr>
            <a:r>
              <a:rPr lang="fr">
                <a:solidFill>
                  <a:srgbClr val="666666"/>
                </a:solidFill>
                <a:latin typeface="Comfortaa"/>
                <a:ea typeface="Comfortaa"/>
                <a:cs typeface="Comfortaa"/>
                <a:sym typeface="Comfortaa"/>
              </a:rPr>
              <a:t>Votre défi sera </a:t>
            </a:r>
            <a:endParaRPr>
              <a:solidFill>
                <a:srgbClr val="666666"/>
              </a:solidFill>
              <a:latin typeface="Comfortaa"/>
              <a:ea typeface="Comfortaa"/>
              <a:cs typeface="Comfortaa"/>
              <a:sym typeface="Comfortaa"/>
            </a:endParaRPr>
          </a:p>
          <a:p>
            <a:pPr indent="0" lvl="0" marL="0" rtl="0">
              <a:spcBef>
                <a:spcPts val="0"/>
              </a:spcBef>
              <a:spcAft>
                <a:spcPts val="0"/>
              </a:spcAft>
              <a:buNone/>
            </a:pPr>
            <a:r>
              <a:rPr lang="fr">
                <a:solidFill>
                  <a:srgbClr val="666666"/>
                </a:solidFill>
                <a:latin typeface="Comfortaa"/>
                <a:ea typeface="Comfortaa"/>
                <a:cs typeface="Comfortaa"/>
                <a:sym typeface="Comfortaa"/>
              </a:rPr>
              <a:t>de bien préparer votre négociation</a:t>
            </a:r>
            <a:endParaRPr>
              <a:solidFill>
                <a:srgbClr val="666666"/>
              </a:solidFill>
              <a:latin typeface="Comfortaa"/>
              <a:ea typeface="Comfortaa"/>
              <a:cs typeface="Comfortaa"/>
              <a:sym typeface="Comfortaa"/>
            </a:endParaRPr>
          </a:p>
          <a:p>
            <a:pPr indent="0" lvl="0" marL="0" rtl="0">
              <a:spcBef>
                <a:spcPts val="0"/>
              </a:spcBef>
              <a:spcAft>
                <a:spcPts val="0"/>
              </a:spcAft>
              <a:buNone/>
            </a:pPr>
            <a:r>
              <a:t/>
            </a:r>
            <a:endParaRPr>
              <a:solidFill>
                <a:srgbClr val="666666"/>
              </a:solidFill>
              <a:latin typeface="Comfortaa"/>
              <a:ea typeface="Comfortaa"/>
              <a:cs typeface="Comfortaa"/>
              <a:sym typeface="Comfortaa"/>
            </a:endParaRPr>
          </a:p>
          <a:p>
            <a:pPr indent="0" lvl="0" marL="0" rtl="0">
              <a:spcBef>
                <a:spcPts val="0"/>
              </a:spcBef>
              <a:spcAft>
                <a:spcPts val="0"/>
              </a:spcAft>
              <a:buNone/>
            </a:pPr>
            <a:r>
              <a:rPr lang="fr">
                <a:solidFill>
                  <a:srgbClr val="666666"/>
                </a:solidFill>
                <a:latin typeface="Comfortaa"/>
                <a:ea typeface="Comfortaa"/>
                <a:cs typeface="Comfortaa"/>
                <a:sym typeface="Comfortaa"/>
              </a:rPr>
              <a:t>ET</a:t>
            </a:r>
            <a:endParaRPr>
              <a:solidFill>
                <a:srgbClr val="666666"/>
              </a:solidFill>
              <a:latin typeface="Comfortaa"/>
              <a:ea typeface="Comfortaa"/>
              <a:cs typeface="Comfortaa"/>
              <a:sym typeface="Comfortaa"/>
            </a:endParaRPr>
          </a:p>
          <a:p>
            <a:pPr indent="0" lvl="0" marL="0" rtl="0">
              <a:spcBef>
                <a:spcPts val="0"/>
              </a:spcBef>
              <a:spcAft>
                <a:spcPts val="0"/>
              </a:spcAft>
              <a:buNone/>
            </a:pPr>
            <a:r>
              <a:t/>
            </a:r>
            <a:endParaRPr>
              <a:solidFill>
                <a:srgbClr val="666666"/>
              </a:solidFill>
              <a:latin typeface="Comfortaa"/>
              <a:ea typeface="Comfortaa"/>
              <a:cs typeface="Comfortaa"/>
              <a:sym typeface="Comfortaa"/>
            </a:endParaRPr>
          </a:p>
          <a:p>
            <a:pPr indent="0" lvl="0" marL="0" rtl="0">
              <a:spcBef>
                <a:spcPts val="0"/>
              </a:spcBef>
              <a:spcAft>
                <a:spcPts val="0"/>
              </a:spcAft>
              <a:buNone/>
            </a:pPr>
            <a:r>
              <a:rPr lang="fr">
                <a:solidFill>
                  <a:srgbClr val="666666"/>
                </a:solidFill>
                <a:latin typeface="Comfortaa"/>
                <a:ea typeface="Comfortaa"/>
                <a:cs typeface="Comfortaa"/>
                <a:sym typeface="Comfortaa"/>
              </a:rPr>
              <a:t>d’</a:t>
            </a:r>
            <a:r>
              <a:rPr lang="fr">
                <a:solidFill>
                  <a:srgbClr val="FF9900"/>
                </a:solidFill>
                <a:latin typeface="Comfortaa"/>
                <a:ea typeface="Comfortaa"/>
                <a:cs typeface="Comfortaa"/>
                <a:sym typeface="Comfortaa"/>
              </a:rPr>
              <a:t>utiliser</a:t>
            </a:r>
            <a:r>
              <a:rPr lang="fr">
                <a:solidFill>
                  <a:srgbClr val="666666"/>
                </a:solidFill>
                <a:latin typeface="Comfortaa"/>
                <a:ea typeface="Comfortaa"/>
                <a:cs typeface="Comfortaa"/>
                <a:sym typeface="Comfortaa"/>
              </a:rPr>
              <a:t> les techniques de négociation </a:t>
            </a:r>
            <a:endParaRPr>
              <a:solidFill>
                <a:srgbClr val="666666"/>
              </a:solidFill>
              <a:latin typeface="Comfortaa"/>
              <a:ea typeface="Comfortaa"/>
              <a:cs typeface="Comfortaa"/>
              <a:sym typeface="Comfortaa"/>
            </a:endParaRPr>
          </a:p>
          <a:p>
            <a:pPr indent="0" lvl="0" marL="0" rtl="0">
              <a:spcBef>
                <a:spcPts val="0"/>
              </a:spcBef>
              <a:spcAft>
                <a:spcPts val="0"/>
              </a:spcAft>
              <a:buNone/>
            </a:pPr>
            <a:r>
              <a:rPr lang="fr">
                <a:solidFill>
                  <a:srgbClr val="666666"/>
                </a:solidFill>
                <a:latin typeface="Comfortaa"/>
                <a:ea typeface="Comfortaa"/>
                <a:cs typeface="Comfortaa"/>
                <a:sym typeface="Comfortaa"/>
              </a:rPr>
              <a:t>d’</a:t>
            </a:r>
            <a:r>
              <a:rPr lang="fr">
                <a:solidFill>
                  <a:schemeClr val="accent5"/>
                </a:solidFill>
                <a:latin typeface="Comfortaa"/>
                <a:ea typeface="Comfortaa"/>
                <a:cs typeface="Comfortaa"/>
                <a:sym typeface="Comfortaa"/>
              </a:rPr>
              <a:t>identifier</a:t>
            </a:r>
            <a:r>
              <a:rPr lang="fr">
                <a:solidFill>
                  <a:srgbClr val="666666"/>
                </a:solidFill>
                <a:latin typeface="Comfortaa"/>
                <a:ea typeface="Comfortaa"/>
                <a:cs typeface="Comfortaa"/>
                <a:sym typeface="Comfortaa"/>
              </a:rPr>
              <a:t> celles de votre interlocuteur</a:t>
            </a:r>
            <a:endParaRPr>
              <a:solidFill>
                <a:srgbClr val="666666"/>
              </a:solidFill>
              <a:latin typeface="Comfortaa"/>
              <a:ea typeface="Comfortaa"/>
              <a:cs typeface="Comfortaa"/>
              <a:sym typeface="Comfortaa"/>
            </a:endParaRPr>
          </a:p>
        </p:txBody>
      </p:sp>
      <p:pic>
        <p:nvPicPr>
          <p:cNvPr id="342" name="Google Shape;342;p43"/>
          <p:cNvPicPr preferRelativeResize="0"/>
          <p:nvPr/>
        </p:nvPicPr>
        <p:blipFill>
          <a:blip r:embed="rId3">
            <a:alphaModFix/>
          </a:blip>
          <a:stretch>
            <a:fillRect/>
          </a:stretch>
        </p:blipFill>
        <p:spPr>
          <a:xfrm>
            <a:off x="369770" y="2083200"/>
            <a:ext cx="684374" cy="664099"/>
          </a:xfrm>
          <a:prstGeom prst="rect">
            <a:avLst/>
          </a:prstGeom>
          <a:noFill/>
          <a:ln>
            <a:noFill/>
          </a:ln>
        </p:spPr>
      </p:pic>
      <p:pic>
        <p:nvPicPr>
          <p:cNvPr id="343" name="Google Shape;343;p43"/>
          <p:cNvPicPr preferRelativeResize="0"/>
          <p:nvPr/>
        </p:nvPicPr>
        <p:blipFill>
          <a:blip r:embed="rId3">
            <a:alphaModFix/>
          </a:blip>
          <a:stretch>
            <a:fillRect/>
          </a:stretch>
        </p:blipFill>
        <p:spPr>
          <a:xfrm>
            <a:off x="369770" y="3544400"/>
            <a:ext cx="684374" cy="664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6"/>
          <p:cNvSpPr txBox="1"/>
          <p:nvPr/>
        </p:nvSpPr>
        <p:spPr>
          <a:xfrm>
            <a:off x="3658775" y="571475"/>
            <a:ext cx="5376900" cy="286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3600">
                <a:solidFill>
                  <a:schemeClr val="accent1"/>
                </a:solidFill>
                <a:latin typeface="Comfortaa"/>
                <a:ea typeface="Comfortaa"/>
                <a:cs typeface="Comfortaa"/>
                <a:sym typeface="Comfortaa"/>
              </a:rPr>
              <a:t>DONNER</a:t>
            </a:r>
            <a:r>
              <a:rPr lang="fr" sz="3600">
                <a:latin typeface="Comfortaa"/>
                <a:ea typeface="Comfortaa"/>
                <a:cs typeface="Comfortaa"/>
                <a:sym typeface="Comfortaa"/>
              </a:rPr>
              <a:t> à </a:t>
            </a:r>
            <a:endParaRPr sz="3600">
              <a:latin typeface="Comfortaa"/>
              <a:ea typeface="Comfortaa"/>
              <a:cs typeface="Comfortaa"/>
              <a:sym typeface="Comfortaa"/>
            </a:endParaRPr>
          </a:p>
          <a:p>
            <a:pPr indent="0" lvl="0" marL="0">
              <a:spcBef>
                <a:spcPts val="0"/>
              </a:spcBef>
              <a:spcAft>
                <a:spcPts val="0"/>
              </a:spcAft>
              <a:buNone/>
            </a:pPr>
            <a:r>
              <a:t/>
            </a:r>
            <a:endParaRPr sz="3600">
              <a:latin typeface="Comfortaa"/>
              <a:ea typeface="Comfortaa"/>
              <a:cs typeface="Comfortaa"/>
              <a:sym typeface="Comfortaa"/>
            </a:endParaRPr>
          </a:p>
          <a:p>
            <a:pPr indent="0" lvl="0" marL="0">
              <a:spcBef>
                <a:spcPts val="0"/>
              </a:spcBef>
              <a:spcAft>
                <a:spcPts val="0"/>
              </a:spcAft>
              <a:buNone/>
            </a:pPr>
            <a:r>
              <a:rPr lang="fr" sz="3600">
                <a:solidFill>
                  <a:schemeClr val="accent5"/>
                </a:solidFill>
                <a:latin typeface="Comfortaa"/>
                <a:ea typeface="Comfortaa"/>
                <a:cs typeface="Comfortaa"/>
                <a:sym typeface="Comfortaa"/>
              </a:rPr>
              <a:t>ceux qui pratiquent peu la négociation</a:t>
            </a:r>
            <a:endParaRPr sz="3600">
              <a:solidFill>
                <a:schemeClr val="accent5"/>
              </a:solidFill>
              <a:latin typeface="Comfortaa"/>
              <a:ea typeface="Comfortaa"/>
              <a:cs typeface="Comfortaa"/>
              <a:sym typeface="Comfortaa"/>
            </a:endParaRPr>
          </a:p>
          <a:p>
            <a:pPr indent="0" lvl="0" marL="0">
              <a:spcBef>
                <a:spcPts val="0"/>
              </a:spcBef>
              <a:spcAft>
                <a:spcPts val="0"/>
              </a:spcAft>
              <a:buNone/>
            </a:pPr>
            <a:r>
              <a:t/>
            </a:r>
            <a:endParaRPr sz="3600">
              <a:latin typeface="Comfortaa"/>
              <a:ea typeface="Comfortaa"/>
              <a:cs typeface="Comfortaa"/>
              <a:sym typeface="Comfortaa"/>
            </a:endParaRPr>
          </a:p>
          <a:p>
            <a:pPr indent="0" lvl="0" marL="0">
              <a:spcBef>
                <a:spcPts val="0"/>
              </a:spcBef>
              <a:spcAft>
                <a:spcPts val="0"/>
              </a:spcAft>
              <a:buNone/>
            </a:pPr>
            <a:r>
              <a:rPr lang="fr" sz="3600">
                <a:latin typeface="Comfortaa"/>
                <a:ea typeface="Comfortaa"/>
                <a:cs typeface="Comfortaa"/>
                <a:sym typeface="Comfortaa"/>
              </a:rPr>
              <a:t>les </a:t>
            </a:r>
            <a:r>
              <a:rPr b="1" lang="fr" sz="3600">
                <a:solidFill>
                  <a:srgbClr val="FF9900"/>
                </a:solidFill>
                <a:latin typeface="Comfortaa"/>
                <a:ea typeface="Comfortaa"/>
                <a:cs typeface="Comfortaa"/>
                <a:sym typeface="Comfortaa"/>
              </a:rPr>
              <a:t>MOYENS </a:t>
            </a:r>
            <a:r>
              <a:rPr b="1" lang="fr" sz="3600">
                <a:solidFill>
                  <a:srgbClr val="FF9900"/>
                </a:solidFill>
                <a:latin typeface="Comfortaa"/>
                <a:ea typeface="Comfortaa"/>
                <a:cs typeface="Comfortaa"/>
                <a:sym typeface="Comfortaa"/>
              </a:rPr>
              <a:t>D'ÊTRE</a:t>
            </a:r>
            <a:r>
              <a:rPr b="1" lang="fr" sz="3600">
                <a:solidFill>
                  <a:srgbClr val="FF9900"/>
                </a:solidFill>
                <a:latin typeface="Comfortaa"/>
                <a:ea typeface="Comfortaa"/>
                <a:cs typeface="Comfortaa"/>
                <a:sym typeface="Comfortaa"/>
              </a:rPr>
              <a:t> VIGILANTS</a:t>
            </a:r>
            <a:r>
              <a:rPr b="1" lang="fr" sz="3600">
                <a:latin typeface="Comfortaa"/>
                <a:ea typeface="Comfortaa"/>
                <a:cs typeface="Comfortaa"/>
                <a:sym typeface="Comfortaa"/>
              </a:rPr>
              <a:t> </a:t>
            </a:r>
            <a:r>
              <a:rPr lang="fr" sz="3600">
                <a:latin typeface="Comfortaa"/>
                <a:ea typeface="Comfortaa"/>
                <a:cs typeface="Comfortaa"/>
                <a:sym typeface="Comfortaa"/>
              </a:rPr>
              <a:t>en situation </a:t>
            </a:r>
            <a:endParaRPr sz="3600">
              <a:latin typeface="Comfortaa"/>
              <a:ea typeface="Comfortaa"/>
              <a:cs typeface="Comfortaa"/>
              <a:sym typeface="Comfortaa"/>
            </a:endParaRPr>
          </a:p>
        </p:txBody>
      </p:sp>
      <p:pic>
        <p:nvPicPr>
          <p:cNvPr id="112" name="Google Shape;112;p26"/>
          <p:cNvPicPr preferRelativeResize="0"/>
          <p:nvPr/>
        </p:nvPicPr>
        <p:blipFill>
          <a:blip r:embed="rId3">
            <a:alphaModFix/>
          </a:blip>
          <a:stretch>
            <a:fillRect/>
          </a:stretch>
        </p:blipFill>
        <p:spPr>
          <a:xfrm>
            <a:off x="291450" y="957013"/>
            <a:ext cx="3229475" cy="3229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4"/>
          <p:cNvSpPr/>
          <p:nvPr/>
        </p:nvSpPr>
        <p:spPr>
          <a:xfrm>
            <a:off x="0" y="2129650"/>
            <a:ext cx="9144000" cy="1949100"/>
          </a:xfrm>
          <a:prstGeom prst="rightArrow">
            <a:avLst>
              <a:gd fmla="val 50000" name="adj1"/>
              <a:gd fmla="val 50000" name="adj2"/>
            </a:avLst>
          </a:prstGeom>
          <a:solidFill>
            <a:schemeClr val="accent1"/>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aphicFrame>
        <p:nvGraphicFramePr>
          <p:cNvPr id="349" name="Google Shape;349;p44"/>
          <p:cNvGraphicFramePr/>
          <p:nvPr/>
        </p:nvGraphicFramePr>
        <p:xfrm>
          <a:off x="0" y="2637950"/>
          <a:ext cx="3000000" cy="3000000"/>
        </p:xfrm>
        <a:graphic>
          <a:graphicData uri="http://schemas.openxmlformats.org/drawingml/2006/table">
            <a:tbl>
              <a:tblPr>
                <a:noFill/>
                <a:tableStyleId>{723B5C6C-2D82-4F2A-93AE-A6E5E784D8D7}</a:tableStyleId>
              </a:tblPr>
              <a:tblGrid>
                <a:gridCol w="2728325"/>
                <a:gridCol w="2728325"/>
                <a:gridCol w="2728325"/>
              </a:tblGrid>
              <a:tr h="946675">
                <a:tc>
                  <a:txBody>
                    <a:bodyPr>
                      <a:noAutofit/>
                    </a:bodyPr>
                    <a:lstStyle/>
                    <a:p>
                      <a:pPr indent="0" lvl="0" marL="0" rtl="0" algn="ctr">
                        <a:spcBef>
                          <a:spcPts val="0"/>
                        </a:spcBef>
                        <a:spcAft>
                          <a:spcPts val="0"/>
                        </a:spcAft>
                        <a:buNone/>
                      </a:pPr>
                      <a:r>
                        <a:t/>
                      </a:r>
                      <a:endParaRPr>
                        <a:latin typeface="Comfortaa"/>
                        <a:ea typeface="Comfortaa"/>
                        <a:cs typeface="Comfortaa"/>
                        <a:sym typeface="Comfortaa"/>
                      </a:endParaRPr>
                    </a:p>
                  </a:txBody>
                  <a:tcPr marT="91425" marB="91425" marR="91425" marL="91425" anchor="ctr"/>
                </a:tc>
                <a:tc>
                  <a:txBody>
                    <a:bodyPr>
                      <a:noAutofit/>
                    </a:bodyPr>
                    <a:lstStyle/>
                    <a:p>
                      <a:pPr indent="0" lvl="0" marL="0" rtl="0" algn="ctr">
                        <a:spcBef>
                          <a:spcPts val="0"/>
                        </a:spcBef>
                        <a:spcAft>
                          <a:spcPts val="0"/>
                        </a:spcAft>
                        <a:buNone/>
                      </a:pPr>
                      <a:r>
                        <a:rPr lang="fr">
                          <a:latin typeface="Comfortaa"/>
                          <a:ea typeface="Comfortaa"/>
                          <a:cs typeface="Comfortaa"/>
                          <a:sym typeface="Comfortaa"/>
                        </a:rPr>
                        <a:t>Vos </a:t>
                      </a:r>
                      <a:endParaRPr>
                        <a:latin typeface="Comfortaa"/>
                        <a:ea typeface="Comfortaa"/>
                        <a:cs typeface="Comfortaa"/>
                        <a:sym typeface="Comfortaa"/>
                      </a:endParaRPr>
                    </a:p>
                    <a:p>
                      <a:pPr indent="0" lvl="0" marL="0" rtl="0" algn="ctr">
                        <a:spcBef>
                          <a:spcPts val="0"/>
                        </a:spcBef>
                        <a:spcAft>
                          <a:spcPts val="0"/>
                        </a:spcAft>
                        <a:buNone/>
                      </a:pPr>
                      <a:r>
                        <a:rPr lang="fr">
                          <a:latin typeface="Comfortaa"/>
                          <a:ea typeface="Comfortaa"/>
                          <a:cs typeface="Comfortaa"/>
                          <a:sym typeface="Comfortaa"/>
                        </a:rPr>
                        <a:t>    restitutions</a:t>
                      </a:r>
                      <a:endParaRPr>
                        <a:latin typeface="Comfortaa"/>
                        <a:ea typeface="Comfortaa"/>
                        <a:cs typeface="Comfortaa"/>
                        <a:sym typeface="Comfortaa"/>
                      </a:endParaRPr>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Comfortaa"/>
                        <a:ea typeface="Comfortaa"/>
                        <a:cs typeface="Comfortaa"/>
                        <a:sym typeface="Comfortaa"/>
                      </a:endParaRPr>
                    </a:p>
                  </a:txBody>
                  <a:tcPr marT="91425" marB="91425" marR="91425" marL="91425" anchor="ctr"/>
                </a:tc>
              </a:tr>
            </a:tbl>
          </a:graphicData>
        </a:graphic>
      </p:graphicFrame>
      <p:pic>
        <p:nvPicPr>
          <p:cNvPr id="350" name="Google Shape;350;p44"/>
          <p:cNvPicPr preferRelativeResize="0"/>
          <p:nvPr/>
        </p:nvPicPr>
        <p:blipFill>
          <a:blip r:embed="rId3">
            <a:alphaModFix/>
          </a:blip>
          <a:stretch>
            <a:fillRect/>
          </a:stretch>
        </p:blipFill>
        <p:spPr>
          <a:xfrm>
            <a:off x="2865425" y="2761238"/>
            <a:ext cx="700125" cy="70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5"/>
          <p:cNvSpPr txBox="1"/>
          <p:nvPr>
            <p:ph idx="1" type="body"/>
          </p:nvPr>
        </p:nvSpPr>
        <p:spPr>
          <a:xfrm>
            <a:off x="2289700" y="1152475"/>
            <a:ext cx="5762400" cy="34164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fr">
                <a:latin typeface="Comfortaa"/>
                <a:ea typeface="Comfortaa"/>
                <a:cs typeface="Comfortaa"/>
                <a:sym typeface="Comfortaa"/>
              </a:rPr>
              <a:t>Qu’avez vous appris ? </a:t>
            </a:r>
            <a:endParaRPr>
              <a:latin typeface="Comfortaa"/>
              <a:ea typeface="Comfortaa"/>
              <a:cs typeface="Comfortaa"/>
              <a:sym typeface="Comfortaa"/>
            </a:endParaRPr>
          </a:p>
        </p:txBody>
      </p:sp>
      <p:sp>
        <p:nvSpPr>
          <p:cNvPr id="356" name="Google Shape;356;p45"/>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sz="2400">
                <a:latin typeface="Comfortaa"/>
                <a:ea typeface="Comfortaa"/>
                <a:cs typeface="Comfortaa"/>
                <a:sym typeface="Comfortaa"/>
              </a:rPr>
              <a:t>Vos restitutions</a:t>
            </a:r>
            <a:endParaRPr sz="2400">
              <a:latin typeface="Comfortaa"/>
              <a:ea typeface="Comfortaa"/>
              <a:cs typeface="Comfortaa"/>
              <a:sym typeface="Comfortaa"/>
            </a:endParaRPr>
          </a:p>
        </p:txBody>
      </p:sp>
      <p:pic>
        <p:nvPicPr>
          <p:cNvPr id="357" name="Google Shape;357;p45"/>
          <p:cNvPicPr preferRelativeResize="0"/>
          <p:nvPr/>
        </p:nvPicPr>
        <p:blipFill>
          <a:blip r:embed="rId3">
            <a:alphaModFix/>
          </a:blip>
          <a:stretch>
            <a:fillRect/>
          </a:stretch>
        </p:blipFill>
        <p:spPr>
          <a:xfrm>
            <a:off x="7884875" y="227975"/>
            <a:ext cx="700125" cy="700125"/>
          </a:xfrm>
          <a:prstGeom prst="rect">
            <a:avLst/>
          </a:prstGeom>
          <a:noFill/>
          <a:ln>
            <a:noFill/>
          </a:ln>
        </p:spPr>
      </p:pic>
      <p:pic>
        <p:nvPicPr>
          <p:cNvPr id="358" name="Google Shape;358;p45"/>
          <p:cNvPicPr preferRelativeResize="0"/>
          <p:nvPr/>
        </p:nvPicPr>
        <p:blipFill rotWithShape="1">
          <a:blip r:embed="rId4">
            <a:alphaModFix/>
          </a:blip>
          <a:srcRect b="0" l="0" r="52205" t="12587"/>
          <a:stretch/>
        </p:blipFill>
        <p:spPr>
          <a:xfrm>
            <a:off x="0" y="1298100"/>
            <a:ext cx="2048299" cy="26260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6"/>
          <p:cNvSpPr/>
          <p:nvPr/>
        </p:nvSpPr>
        <p:spPr>
          <a:xfrm>
            <a:off x="0" y="2129650"/>
            <a:ext cx="9144000" cy="1949100"/>
          </a:xfrm>
          <a:prstGeom prst="rightArrow">
            <a:avLst>
              <a:gd fmla="val 50000" name="adj1"/>
              <a:gd fmla="val 50000" name="adj2"/>
            </a:avLst>
          </a:prstGeom>
          <a:solidFill>
            <a:schemeClr val="accent1"/>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aphicFrame>
        <p:nvGraphicFramePr>
          <p:cNvPr id="364" name="Google Shape;364;p46"/>
          <p:cNvGraphicFramePr/>
          <p:nvPr/>
        </p:nvGraphicFramePr>
        <p:xfrm>
          <a:off x="0" y="2637950"/>
          <a:ext cx="3000000" cy="3000000"/>
        </p:xfrm>
        <a:graphic>
          <a:graphicData uri="http://schemas.openxmlformats.org/drawingml/2006/table">
            <a:tbl>
              <a:tblPr>
                <a:noFill/>
                <a:tableStyleId>{723B5C6C-2D82-4F2A-93AE-A6E5E784D8D7}</a:tableStyleId>
              </a:tblPr>
              <a:tblGrid>
                <a:gridCol w="2728325"/>
                <a:gridCol w="2728325"/>
                <a:gridCol w="2728325"/>
              </a:tblGrid>
              <a:tr h="946675">
                <a:tc>
                  <a:txBody>
                    <a:bodyPr>
                      <a:noAutofit/>
                    </a:bodyPr>
                    <a:lstStyle/>
                    <a:p>
                      <a:pPr indent="0" lvl="0" marL="0" rtl="0" algn="ctr">
                        <a:spcBef>
                          <a:spcPts val="0"/>
                        </a:spcBef>
                        <a:spcAft>
                          <a:spcPts val="0"/>
                        </a:spcAft>
                        <a:buNone/>
                      </a:pPr>
                      <a:r>
                        <a:t/>
                      </a:r>
                      <a:endParaRPr>
                        <a:latin typeface="Comfortaa"/>
                        <a:ea typeface="Comfortaa"/>
                        <a:cs typeface="Comfortaa"/>
                        <a:sym typeface="Comfortaa"/>
                      </a:endParaRPr>
                    </a:p>
                  </a:txBody>
                  <a:tcPr marT="91425" marB="91425" marR="91425" marL="91425" anchor="ctr"/>
                </a:tc>
                <a:tc>
                  <a:txBody>
                    <a:bodyPr>
                      <a:noAutofit/>
                    </a:bodyPr>
                    <a:lstStyle/>
                    <a:p>
                      <a:pPr indent="0" lvl="0" marL="0" rtl="0" algn="ctr">
                        <a:spcBef>
                          <a:spcPts val="0"/>
                        </a:spcBef>
                        <a:spcAft>
                          <a:spcPts val="0"/>
                        </a:spcAft>
                        <a:buNone/>
                      </a:pPr>
                      <a:r>
                        <a:t/>
                      </a:r>
                      <a:endParaRPr>
                        <a:latin typeface="Comfortaa"/>
                        <a:ea typeface="Comfortaa"/>
                        <a:cs typeface="Comfortaa"/>
                        <a:sym typeface="Comfortaa"/>
                      </a:endParaRPr>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rPr lang="fr">
                          <a:solidFill>
                            <a:schemeClr val="dk1"/>
                          </a:solidFill>
                          <a:latin typeface="Comfortaa"/>
                          <a:ea typeface="Comfortaa"/>
                          <a:cs typeface="Comfortaa"/>
                          <a:sym typeface="Comfortaa"/>
                        </a:rPr>
                        <a:t>Casser les</a:t>
                      </a:r>
                      <a:endParaRPr>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a:solidFill>
                            <a:schemeClr val="dk1"/>
                          </a:solidFill>
                          <a:latin typeface="Comfortaa"/>
                          <a:ea typeface="Comfortaa"/>
                          <a:cs typeface="Comfortaa"/>
                          <a:sym typeface="Comfortaa"/>
                        </a:rPr>
                        <a:t>mythes et</a:t>
                      </a:r>
                      <a:endParaRPr>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a:solidFill>
                            <a:schemeClr val="dk1"/>
                          </a:solidFill>
                          <a:latin typeface="Comfortaa"/>
                          <a:ea typeface="Comfortaa"/>
                          <a:cs typeface="Comfortaa"/>
                          <a:sym typeface="Comfortaa"/>
                        </a:rPr>
                        <a:t>stéréotypes</a:t>
                      </a:r>
                      <a:endParaRPr>
                        <a:solidFill>
                          <a:schemeClr val="dk1"/>
                        </a:solidFill>
                        <a:latin typeface="Comfortaa"/>
                        <a:ea typeface="Comfortaa"/>
                        <a:cs typeface="Comfortaa"/>
                        <a:sym typeface="Comfortaa"/>
                      </a:endParaRPr>
                    </a:p>
                  </a:txBody>
                  <a:tcPr marT="91425" marB="91425" marR="91425" marL="91425" anchor="ctr"/>
                </a:tc>
              </a:tr>
            </a:tbl>
          </a:graphicData>
        </a:graphic>
      </p:graphicFrame>
      <p:pic>
        <p:nvPicPr>
          <p:cNvPr id="365" name="Google Shape;365;p46"/>
          <p:cNvPicPr preferRelativeResize="0"/>
          <p:nvPr/>
        </p:nvPicPr>
        <p:blipFill>
          <a:blip r:embed="rId3">
            <a:alphaModFix/>
          </a:blip>
          <a:stretch>
            <a:fillRect/>
          </a:stretch>
        </p:blipFill>
        <p:spPr>
          <a:xfrm>
            <a:off x="5556028" y="2848800"/>
            <a:ext cx="559574" cy="4712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311700" y="292625"/>
            <a:ext cx="62547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
                <a:latin typeface="Comfortaa"/>
                <a:ea typeface="Comfortaa"/>
                <a:cs typeface="Comfortaa"/>
                <a:sym typeface="Comfortaa"/>
              </a:rPr>
              <a:t>Grands classiques </a:t>
            </a:r>
            <a:endParaRPr sz="1400">
              <a:latin typeface="Comfortaa"/>
              <a:ea typeface="Comfortaa"/>
              <a:cs typeface="Comfortaa"/>
              <a:sym typeface="Comfortaa"/>
            </a:endParaRPr>
          </a:p>
          <a:p>
            <a:pPr indent="0" lvl="0" marL="0" rtl="0">
              <a:spcBef>
                <a:spcPts val="0"/>
              </a:spcBef>
              <a:spcAft>
                <a:spcPts val="0"/>
              </a:spcAft>
              <a:buNone/>
            </a:pPr>
            <a:r>
              <a:rPr lang="fr" sz="1400">
                <a:latin typeface="Comfortaa"/>
                <a:ea typeface="Comfortaa"/>
                <a:cs typeface="Comfortaa"/>
                <a:sym typeface="Comfortaa"/>
              </a:rPr>
              <a:t>( ⇒ et leurs corrections)</a:t>
            </a:r>
            <a:endParaRPr sz="1400">
              <a:latin typeface="Comfortaa"/>
              <a:ea typeface="Comfortaa"/>
              <a:cs typeface="Comfortaa"/>
              <a:sym typeface="Comfortaa"/>
            </a:endParaRPr>
          </a:p>
        </p:txBody>
      </p:sp>
      <p:sp>
        <p:nvSpPr>
          <p:cNvPr id="371" name="Google Shape;371;p47"/>
          <p:cNvSpPr/>
          <p:nvPr/>
        </p:nvSpPr>
        <p:spPr>
          <a:xfrm>
            <a:off x="56450" y="1290325"/>
            <a:ext cx="2061300" cy="1908900"/>
          </a:xfrm>
          <a:prstGeom prst="wedgeRoundRectCallout">
            <a:avLst>
              <a:gd fmla="val -49711" name="adj1"/>
              <a:gd fmla="val 77331" name="adj2"/>
              <a:gd fmla="val 0" name="adj3"/>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Comfortaa"/>
                <a:ea typeface="Comfortaa"/>
                <a:cs typeface="Comfortaa"/>
                <a:sym typeface="Comfortaa"/>
              </a:rPr>
              <a:t>Mythe du marchand de tapis</a:t>
            </a:r>
            <a:endParaRPr b="1">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457200">
              <a:spcBef>
                <a:spcPts val="0"/>
              </a:spcBef>
              <a:spcAft>
                <a:spcPts val="0"/>
              </a:spcAft>
              <a:buNone/>
            </a:pPr>
            <a:r>
              <a:rPr lang="fr" sz="1000">
                <a:latin typeface="Comfortaa"/>
                <a:ea typeface="Comfortaa"/>
                <a:cs typeface="Comfortaa"/>
                <a:sym typeface="Comfortaa"/>
              </a:rPr>
              <a:t>⇒ La négociation est une activité sérieuse et souvent nécessaire</a:t>
            </a:r>
            <a:endParaRPr sz="1000">
              <a:latin typeface="Comfortaa"/>
              <a:ea typeface="Comfortaa"/>
              <a:cs typeface="Comfortaa"/>
              <a:sym typeface="Comfortaa"/>
            </a:endParaRPr>
          </a:p>
        </p:txBody>
      </p:sp>
      <p:sp>
        <p:nvSpPr>
          <p:cNvPr id="372" name="Google Shape;372;p47"/>
          <p:cNvSpPr/>
          <p:nvPr/>
        </p:nvSpPr>
        <p:spPr>
          <a:xfrm>
            <a:off x="2177750" y="1290325"/>
            <a:ext cx="2208000" cy="2452800"/>
          </a:xfrm>
          <a:prstGeom prst="wedgeRoundRectCallout">
            <a:avLst>
              <a:gd fmla="val -39524" name="adj1"/>
              <a:gd fmla="val 104849" name="adj2"/>
              <a:gd fmla="val 0" name="adj3"/>
            </a:avLst>
          </a:prstGeom>
          <a:solidFill>
            <a:schemeClr val="accent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Comfortaa"/>
                <a:ea typeface="Comfortaa"/>
                <a:cs typeface="Comfortaa"/>
                <a:sym typeface="Comfortaa"/>
              </a:rPr>
              <a:t>Mythe du killer / des gros bras</a:t>
            </a:r>
            <a:endParaRPr b="1">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None/>
            </a:pPr>
            <a:r>
              <a:rPr lang="fr" sz="1000">
                <a:latin typeface="Comfortaa"/>
                <a:ea typeface="Comfortaa"/>
                <a:cs typeface="Comfortaa"/>
                <a:sym typeface="Comfortaa"/>
              </a:rPr>
              <a:t>⇒ La plupart des bons négociateurs sont gentils</a:t>
            </a:r>
            <a:endParaRPr sz="1000">
              <a:latin typeface="Comfortaa"/>
              <a:ea typeface="Comfortaa"/>
              <a:cs typeface="Comfortaa"/>
              <a:sym typeface="Comfortaa"/>
            </a:endParaRPr>
          </a:p>
        </p:txBody>
      </p:sp>
      <p:sp>
        <p:nvSpPr>
          <p:cNvPr id="373" name="Google Shape;373;p47"/>
          <p:cNvSpPr txBox="1"/>
          <p:nvPr>
            <p:ph idx="1" type="body"/>
          </p:nvPr>
        </p:nvSpPr>
        <p:spPr>
          <a:xfrm>
            <a:off x="5609775" y="4625325"/>
            <a:ext cx="3534300" cy="49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fr" sz="800"/>
              <a:t>Sources : </a:t>
            </a:r>
            <a:endParaRPr sz="800"/>
          </a:p>
          <a:p>
            <a:pPr indent="0" lvl="0" marL="0" rtl="0" algn="r">
              <a:spcBef>
                <a:spcPts val="0"/>
              </a:spcBef>
              <a:spcAft>
                <a:spcPts val="0"/>
              </a:spcAft>
              <a:buNone/>
            </a:pPr>
            <a:r>
              <a:rPr lang="fr" sz="800" u="sng">
                <a:solidFill>
                  <a:schemeClr val="hlink"/>
                </a:solidFill>
                <a:hlinkClick r:id="rId3"/>
              </a:rPr>
              <a:t>https://blog.booster-academy.fr/mythes-de-la-negociation-premiere-partie/</a:t>
            </a:r>
            <a:endParaRPr sz="800"/>
          </a:p>
          <a:p>
            <a:pPr indent="0" lvl="0" marL="0" rtl="0" algn="r">
              <a:spcBef>
                <a:spcPts val="0"/>
              </a:spcBef>
              <a:spcAft>
                <a:spcPts val="0"/>
              </a:spcAft>
              <a:buNone/>
            </a:pPr>
            <a:r>
              <a:rPr lang="fr" sz="800" u="sng">
                <a:solidFill>
                  <a:schemeClr val="hlink"/>
                </a:solidFill>
                <a:hlinkClick r:id="rId4"/>
              </a:rPr>
              <a:t>https://blog.booster-academy.fr/mythes-de-la-nego-deuxieme-partie/</a:t>
            </a:r>
            <a:endParaRPr sz="800"/>
          </a:p>
          <a:p>
            <a:pPr indent="0" lvl="0" marL="0" rtl="0" algn="r">
              <a:spcBef>
                <a:spcPts val="0"/>
              </a:spcBef>
              <a:spcAft>
                <a:spcPts val="0"/>
              </a:spcAft>
              <a:buNone/>
            </a:pPr>
            <a:r>
              <a:t/>
            </a:r>
            <a:endParaRPr sz="800"/>
          </a:p>
          <a:p>
            <a:pPr indent="0" lvl="0" marL="0" rtl="0" algn="r">
              <a:spcBef>
                <a:spcPts val="0"/>
              </a:spcBef>
              <a:spcAft>
                <a:spcPts val="0"/>
              </a:spcAft>
              <a:buNone/>
            </a:pPr>
            <a:r>
              <a:t/>
            </a:r>
            <a:endParaRPr sz="800"/>
          </a:p>
        </p:txBody>
      </p:sp>
      <p:sp>
        <p:nvSpPr>
          <p:cNvPr id="374" name="Google Shape;374;p47"/>
          <p:cNvSpPr/>
          <p:nvPr/>
        </p:nvSpPr>
        <p:spPr>
          <a:xfrm>
            <a:off x="4477075" y="1290325"/>
            <a:ext cx="2208000" cy="2692800"/>
          </a:xfrm>
          <a:prstGeom prst="wedgeRoundRectCallout">
            <a:avLst>
              <a:gd fmla="val -31256" name="adj1"/>
              <a:gd fmla="val 90506" name="adj2"/>
              <a:gd fmla="val 0" name="adj3"/>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Comfortaa"/>
                <a:ea typeface="Comfortaa"/>
                <a:cs typeface="Comfortaa"/>
                <a:sym typeface="Comfortaa"/>
              </a:rPr>
              <a:t>Mythe de la poire en deux</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spcBef>
                <a:spcPts val="0"/>
              </a:spcBef>
              <a:spcAft>
                <a:spcPts val="0"/>
              </a:spcAft>
              <a:buNone/>
            </a:pPr>
            <a:r>
              <a:rPr b="1" lang="fr" sz="1000">
                <a:latin typeface="Comfortaa"/>
                <a:ea typeface="Comfortaa"/>
                <a:cs typeface="Comfortaa"/>
                <a:sym typeface="Comfortaa"/>
              </a:rPr>
              <a:t>⇒ </a:t>
            </a:r>
            <a:r>
              <a:rPr lang="fr" sz="1000">
                <a:latin typeface="Comfortaa"/>
                <a:ea typeface="Comfortaa"/>
                <a:cs typeface="Comfortaa"/>
                <a:sym typeface="Comfortaa"/>
              </a:rPr>
              <a:t>L’équilibre exact n’existe JAMAIS en pratique</a:t>
            </a:r>
            <a:endParaRPr sz="1000">
              <a:latin typeface="Comfortaa"/>
              <a:ea typeface="Comfortaa"/>
              <a:cs typeface="Comfortaa"/>
              <a:sym typeface="Comfortaa"/>
            </a:endParaRPr>
          </a:p>
        </p:txBody>
      </p:sp>
      <p:sp>
        <p:nvSpPr>
          <p:cNvPr id="375" name="Google Shape;375;p47"/>
          <p:cNvSpPr/>
          <p:nvPr/>
        </p:nvSpPr>
        <p:spPr>
          <a:xfrm>
            <a:off x="6765725" y="2383150"/>
            <a:ext cx="2241000" cy="1952400"/>
          </a:xfrm>
          <a:prstGeom prst="wedgeRoundRectCallout">
            <a:avLst>
              <a:gd fmla="val 55548" name="adj1"/>
              <a:gd fmla="val 61199" name="adj2"/>
              <a:gd fmla="val 0" name="adj3"/>
            </a:avLst>
          </a:prstGeom>
          <a:solidFill>
            <a:schemeClr val="accent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Comfortaa"/>
                <a:ea typeface="Comfortaa"/>
                <a:cs typeface="Comfortaa"/>
                <a:sym typeface="Comfortaa"/>
              </a:rPr>
              <a:t>Mythe du négociateur né </a:t>
            </a:r>
            <a:endParaRPr b="1">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457200" rtl="0">
              <a:spcBef>
                <a:spcPts val="0"/>
              </a:spcBef>
              <a:spcAft>
                <a:spcPts val="0"/>
              </a:spcAft>
              <a:buNone/>
            </a:pPr>
            <a:r>
              <a:rPr lang="fr" sz="1000">
                <a:latin typeface="Comfortaa"/>
                <a:ea typeface="Comfortaa"/>
                <a:cs typeface="Comfortaa"/>
                <a:sym typeface="Comfortaa"/>
              </a:rPr>
              <a:t>⇒ Tout s’apprend et s’entraîne</a:t>
            </a:r>
            <a:endParaRPr sz="1000">
              <a:latin typeface="Comfortaa"/>
              <a:ea typeface="Comfortaa"/>
              <a:cs typeface="Comfortaa"/>
              <a:sym typeface="Comfortaa"/>
            </a:endParaRPr>
          </a:p>
        </p:txBody>
      </p:sp>
      <p:sp>
        <p:nvSpPr>
          <p:cNvPr id="376" name="Google Shape;376;p47"/>
          <p:cNvSpPr/>
          <p:nvPr/>
        </p:nvSpPr>
        <p:spPr>
          <a:xfrm>
            <a:off x="6765725" y="70050"/>
            <a:ext cx="2241000" cy="2254800"/>
          </a:xfrm>
          <a:prstGeom prst="wedgeRoundRectCallout">
            <a:avLst>
              <a:gd fmla="val 56198" name="adj1"/>
              <a:gd fmla="val 35999" name="adj2"/>
              <a:gd fmla="val 0" name="adj3"/>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Comfortaa"/>
                <a:ea typeface="Comfortaa"/>
                <a:cs typeface="Comfortaa"/>
                <a:sym typeface="Comfortaa"/>
              </a:rPr>
              <a:t>Mythe du tout rationnel / tout irrationnel</a:t>
            </a:r>
            <a:endParaRPr b="1">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457200" rtl="0">
              <a:spcBef>
                <a:spcPts val="0"/>
              </a:spcBef>
              <a:spcAft>
                <a:spcPts val="0"/>
              </a:spcAft>
              <a:buNone/>
            </a:pPr>
            <a:r>
              <a:t/>
            </a:r>
            <a:endParaRPr sz="1000">
              <a:latin typeface="Comfortaa"/>
              <a:ea typeface="Comfortaa"/>
              <a:cs typeface="Comfortaa"/>
              <a:sym typeface="Comfortaa"/>
            </a:endParaRPr>
          </a:p>
          <a:p>
            <a:pPr indent="0" lvl="0" marL="457200" rtl="0">
              <a:spcBef>
                <a:spcPts val="0"/>
              </a:spcBef>
              <a:spcAft>
                <a:spcPts val="0"/>
              </a:spcAft>
              <a:buNone/>
            </a:pPr>
            <a:r>
              <a:rPr lang="fr" sz="1000">
                <a:latin typeface="Comfortaa"/>
                <a:ea typeface="Comfortaa"/>
                <a:cs typeface="Comfortaa"/>
                <a:sym typeface="Comfortaa"/>
              </a:rPr>
              <a:t>⇒ Les émotions et le rationnel entrent tous deux en jeu</a:t>
            </a:r>
            <a:endParaRPr sz="1000">
              <a:latin typeface="Comfortaa"/>
              <a:ea typeface="Comfortaa"/>
              <a:cs typeface="Comfortaa"/>
              <a:sym typeface="Comfortaa"/>
            </a:endParaRPr>
          </a:p>
        </p:txBody>
      </p:sp>
      <p:pic>
        <p:nvPicPr>
          <p:cNvPr id="377" name="Google Shape;377;p47"/>
          <p:cNvPicPr preferRelativeResize="0"/>
          <p:nvPr/>
        </p:nvPicPr>
        <p:blipFill>
          <a:blip r:embed="rId5">
            <a:alphaModFix/>
          </a:blip>
          <a:stretch>
            <a:fillRect/>
          </a:stretch>
        </p:blipFill>
        <p:spPr>
          <a:xfrm>
            <a:off x="2687500" y="2072300"/>
            <a:ext cx="1263350" cy="738250"/>
          </a:xfrm>
          <a:prstGeom prst="rect">
            <a:avLst/>
          </a:prstGeom>
          <a:noFill/>
          <a:ln>
            <a:noFill/>
          </a:ln>
        </p:spPr>
      </p:pic>
      <p:pic>
        <p:nvPicPr>
          <p:cNvPr id="378" name="Google Shape;378;p47"/>
          <p:cNvPicPr preferRelativeResize="0"/>
          <p:nvPr/>
        </p:nvPicPr>
        <p:blipFill>
          <a:blip r:embed="rId6">
            <a:alphaModFix/>
          </a:blip>
          <a:stretch>
            <a:fillRect/>
          </a:stretch>
        </p:blipFill>
        <p:spPr>
          <a:xfrm>
            <a:off x="6837474" y="3320550"/>
            <a:ext cx="533851" cy="759301"/>
          </a:xfrm>
          <a:prstGeom prst="rect">
            <a:avLst/>
          </a:prstGeom>
          <a:noFill/>
          <a:ln>
            <a:noFill/>
          </a:ln>
        </p:spPr>
      </p:pic>
      <p:pic>
        <p:nvPicPr>
          <p:cNvPr id="379" name="Google Shape;379;p47"/>
          <p:cNvPicPr preferRelativeResize="0"/>
          <p:nvPr/>
        </p:nvPicPr>
        <p:blipFill>
          <a:blip r:embed="rId7">
            <a:alphaModFix/>
          </a:blip>
          <a:stretch>
            <a:fillRect/>
          </a:stretch>
        </p:blipFill>
        <p:spPr>
          <a:xfrm>
            <a:off x="6931025" y="1077350"/>
            <a:ext cx="416024" cy="447750"/>
          </a:xfrm>
          <a:prstGeom prst="rect">
            <a:avLst/>
          </a:prstGeom>
          <a:noFill/>
          <a:ln>
            <a:noFill/>
          </a:ln>
        </p:spPr>
      </p:pic>
      <p:pic>
        <p:nvPicPr>
          <p:cNvPr id="380" name="Google Shape;380;p47"/>
          <p:cNvPicPr preferRelativeResize="0"/>
          <p:nvPr/>
        </p:nvPicPr>
        <p:blipFill>
          <a:blip r:embed="rId8">
            <a:alphaModFix/>
          </a:blip>
          <a:stretch>
            <a:fillRect/>
          </a:stretch>
        </p:blipFill>
        <p:spPr>
          <a:xfrm>
            <a:off x="6954561" y="1637200"/>
            <a:ext cx="368950" cy="369976"/>
          </a:xfrm>
          <a:prstGeom prst="rect">
            <a:avLst/>
          </a:prstGeom>
          <a:noFill/>
          <a:ln>
            <a:noFill/>
          </a:ln>
        </p:spPr>
      </p:pic>
      <p:pic>
        <p:nvPicPr>
          <p:cNvPr id="381" name="Google Shape;381;p47"/>
          <p:cNvPicPr preferRelativeResize="0"/>
          <p:nvPr/>
        </p:nvPicPr>
        <p:blipFill>
          <a:blip r:embed="rId9">
            <a:alphaModFix/>
          </a:blip>
          <a:stretch>
            <a:fillRect/>
          </a:stretch>
        </p:blipFill>
        <p:spPr>
          <a:xfrm>
            <a:off x="162650" y="2072300"/>
            <a:ext cx="492151" cy="738250"/>
          </a:xfrm>
          <a:prstGeom prst="rect">
            <a:avLst/>
          </a:prstGeom>
          <a:noFill/>
          <a:ln>
            <a:noFill/>
          </a:ln>
        </p:spPr>
      </p:pic>
      <p:pic>
        <p:nvPicPr>
          <p:cNvPr id="382" name="Google Shape;382;p47"/>
          <p:cNvPicPr preferRelativeResize="0"/>
          <p:nvPr/>
        </p:nvPicPr>
        <p:blipFill>
          <a:blip r:embed="rId10">
            <a:alphaModFix/>
          </a:blip>
          <a:stretch>
            <a:fillRect/>
          </a:stretch>
        </p:blipFill>
        <p:spPr>
          <a:xfrm>
            <a:off x="4900131" y="2072296"/>
            <a:ext cx="1183207" cy="738250"/>
          </a:xfrm>
          <a:prstGeom prst="rect">
            <a:avLst/>
          </a:prstGeom>
          <a:noFill/>
          <a:ln>
            <a:noFill/>
          </a:ln>
        </p:spPr>
      </p:pic>
      <p:pic>
        <p:nvPicPr>
          <p:cNvPr id="383" name="Google Shape;383;p47"/>
          <p:cNvPicPr preferRelativeResize="0"/>
          <p:nvPr/>
        </p:nvPicPr>
        <p:blipFill>
          <a:blip r:embed="rId11">
            <a:alphaModFix/>
          </a:blip>
          <a:stretch>
            <a:fillRect/>
          </a:stretch>
        </p:blipFill>
        <p:spPr>
          <a:xfrm>
            <a:off x="6906110" y="3142774"/>
            <a:ext cx="368950" cy="2732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8"/>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sz="2400">
                <a:solidFill>
                  <a:srgbClr val="4B4B4B"/>
                </a:solidFill>
                <a:highlight>
                  <a:srgbClr val="FFFFFF"/>
                </a:highlight>
                <a:latin typeface="Comfortaa"/>
                <a:ea typeface="Comfortaa"/>
                <a:cs typeface="Comfortaa"/>
                <a:sym typeface="Comfortaa"/>
              </a:rPr>
              <a:t>La clef d’une négociation réussie :</a:t>
            </a:r>
            <a:endParaRPr sz="2400">
              <a:solidFill>
                <a:srgbClr val="4B4B4B"/>
              </a:solidFill>
              <a:highlight>
                <a:srgbClr val="FFFFFF"/>
              </a:highlight>
              <a:latin typeface="Comfortaa"/>
              <a:ea typeface="Comfortaa"/>
              <a:cs typeface="Comfortaa"/>
              <a:sym typeface="Comfortaa"/>
            </a:endParaRPr>
          </a:p>
          <a:p>
            <a:pPr indent="0" lvl="0" marL="0" rtl="0" algn="just">
              <a:spcBef>
                <a:spcPts val="1600"/>
              </a:spcBef>
              <a:spcAft>
                <a:spcPts val="0"/>
              </a:spcAft>
              <a:buNone/>
            </a:pPr>
            <a:r>
              <a:rPr lang="fr" sz="2400">
                <a:solidFill>
                  <a:srgbClr val="4B4B4B"/>
                </a:solidFill>
                <a:highlight>
                  <a:srgbClr val="FFFFFF"/>
                </a:highlight>
                <a:latin typeface="Comfortaa"/>
                <a:ea typeface="Comfortaa"/>
                <a:cs typeface="Comfortaa"/>
                <a:sym typeface="Comfortaa"/>
              </a:rPr>
              <a:t>c’est avant tout </a:t>
            </a:r>
            <a:r>
              <a:rPr b="1" lang="fr" sz="2400">
                <a:solidFill>
                  <a:schemeClr val="accent1"/>
                </a:solidFill>
                <a:highlight>
                  <a:srgbClr val="FFFFFF"/>
                </a:highlight>
                <a:latin typeface="Comfortaa"/>
                <a:ea typeface="Comfortaa"/>
                <a:cs typeface="Comfortaa"/>
                <a:sym typeface="Comfortaa"/>
              </a:rPr>
              <a:t>la qualité de sa préparation</a:t>
            </a:r>
            <a:r>
              <a:rPr lang="fr" sz="2400">
                <a:solidFill>
                  <a:srgbClr val="4B4B4B"/>
                </a:solidFill>
                <a:highlight>
                  <a:srgbClr val="FFFFFF"/>
                </a:highlight>
                <a:latin typeface="Comfortaa"/>
                <a:ea typeface="Comfortaa"/>
                <a:cs typeface="Comfortaa"/>
                <a:sym typeface="Comfortaa"/>
              </a:rPr>
              <a:t>, </a:t>
            </a:r>
            <a:endParaRPr sz="2400">
              <a:solidFill>
                <a:srgbClr val="4B4B4B"/>
              </a:solidFill>
              <a:highlight>
                <a:srgbClr val="FFFFFF"/>
              </a:highlight>
              <a:latin typeface="Comfortaa"/>
              <a:ea typeface="Comfortaa"/>
              <a:cs typeface="Comfortaa"/>
              <a:sym typeface="Comfortaa"/>
            </a:endParaRPr>
          </a:p>
          <a:p>
            <a:pPr indent="0" lvl="0" marL="0" algn="just">
              <a:spcBef>
                <a:spcPts val="1600"/>
              </a:spcBef>
              <a:spcAft>
                <a:spcPts val="1600"/>
              </a:spcAft>
              <a:buNone/>
            </a:pPr>
            <a:r>
              <a:rPr lang="fr" sz="2400">
                <a:solidFill>
                  <a:srgbClr val="4B4B4B"/>
                </a:solidFill>
                <a:highlight>
                  <a:srgbClr val="FFFFFF"/>
                </a:highlight>
                <a:latin typeface="Comfortaa"/>
                <a:ea typeface="Comfortaa"/>
                <a:cs typeface="Comfortaa"/>
                <a:sym typeface="Comfortaa"/>
              </a:rPr>
              <a:t>mais aussi la </a:t>
            </a:r>
            <a:r>
              <a:rPr b="1" lang="fr" sz="2400">
                <a:solidFill>
                  <a:schemeClr val="accent5"/>
                </a:solidFill>
                <a:highlight>
                  <a:srgbClr val="FFFFFF"/>
                </a:highlight>
                <a:latin typeface="Comfortaa"/>
                <a:ea typeface="Comfortaa"/>
                <a:cs typeface="Comfortaa"/>
                <a:sym typeface="Comfortaa"/>
              </a:rPr>
              <a:t>capacité à créer le dialogue</a:t>
            </a:r>
            <a:r>
              <a:rPr lang="fr" sz="2400">
                <a:solidFill>
                  <a:srgbClr val="4B4B4B"/>
                </a:solidFill>
                <a:highlight>
                  <a:srgbClr val="FFFFFF"/>
                </a:highlight>
                <a:latin typeface="Comfortaa"/>
                <a:ea typeface="Comfortaa"/>
                <a:cs typeface="Comfortaa"/>
                <a:sym typeface="Comfortaa"/>
              </a:rPr>
              <a:t> avec l’autre.</a:t>
            </a:r>
            <a:endParaRPr sz="2400">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9"/>
          <p:cNvSpPr/>
          <p:nvPr/>
        </p:nvSpPr>
        <p:spPr>
          <a:xfrm>
            <a:off x="0" y="2129650"/>
            <a:ext cx="9144000" cy="1949100"/>
          </a:xfrm>
          <a:prstGeom prst="rightArrow">
            <a:avLst>
              <a:gd fmla="val 50000" name="adj1"/>
              <a:gd fmla="val 50000" name="adj2"/>
            </a:avLst>
          </a:prstGeom>
          <a:solidFill>
            <a:schemeClr val="accent1"/>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aphicFrame>
        <p:nvGraphicFramePr>
          <p:cNvPr id="394" name="Google Shape;394;p49"/>
          <p:cNvGraphicFramePr/>
          <p:nvPr/>
        </p:nvGraphicFramePr>
        <p:xfrm>
          <a:off x="7803250" y="2630863"/>
          <a:ext cx="3000000" cy="3000000"/>
        </p:xfrm>
        <a:graphic>
          <a:graphicData uri="http://schemas.openxmlformats.org/drawingml/2006/table">
            <a:tbl>
              <a:tblPr>
                <a:noFill/>
                <a:tableStyleId>{723B5C6C-2D82-4F2A-93AE-A6E5E784D8D7}</a:tableStyleId>
              </a:tblPr>
              <a:tblGrid>
                <a:gridCol w="1340750"/>
              </a:tblGrid>
              <a:tr h="946675">
                <a:tc>
                  <a:txBody>
                    <a:bodyPr>
                      <a:noAutofit/>
                    </a:bodyPr>
                    <a:lstStyle/>
                    <a:p>
                      <a:pPr indent="0" lvl="0" marL="0" rtl="0" algn="ctr">
                        <a:spcBef>
                          <a:spcPts val="0"/>
                        </a:spcBef>
                        <a:spcAft>
                          <a:spcPts val="0"/>
                        </a:spcAft>
                        <a:buClr>
                          <a:schemeClr val="dk1"/>
                        </a:buClr>
                        <a:buSzPts val="1100"/>
                        <a:buFont typeface="Arial"/>
                        <a:buNone/>
                      </a:pPr>
                      <a:r>
                        <a:rPr lang="fr">
                          <a:solidFill>
                            <a:schemeClr val="dk1"/>
                          </a:solidFill>
                          <a:latin typeface="Comfortaa"/>
                          <a:ea typeface="Comfortaa"/>
                          <a:cs typeface="Comfortaa"/>
                          <a:sym typeface="Comfortaa"/>
                        </a:rPr>
                        <a:t>Pour aller plus loin</a:t>
                      </a:r>
                      <a:endParaRPr>
                        <a:solidFill>
                          <a:schemeClr val="dk1"/>
                        </a:solidFill>
                        <a:latin typeface="Comfortaa"/>
                        <a:ea typeface="Comfortaa"/>
                        <a:cs typeface="Comfortaa"/>
                        <a:sym typeface="Comforta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fr">
                <a:latin typeface="Comfortaa"/>
                <a:ea typeface="Comfortaa"/>
                <a:cs typeface="Comfortaa"/>
                <a:sym typeface="Comfortaa"/>
              </a:rPr>
              <a:t>Devenez encore meilleurs !</a:t>
            </a:r>
            <a:endParaRPr>
              <a:latin typeface="Comfortaa"/>
              <a:ea typeface="Comfortaa"/>
              <a:cs typeface="Comfortaa"/>
              <a:sym typeface="Comfortaa"/>
            </a:endParaRPr>
          </a:p>
        </p:txBody>
      </p:sp>
      <p:sp>
        <p:nvSpPr>
          <p:cNvPr id="400" name="Google Shape;400;p50"/>
          <p:cNvSpPr txBox="1"/>
          <p:nvPr>
            <p:ph idx="1" type="body"/>
          </p:nvPr>
        </p:nvSpPr>
        <p:spPr>
          <a:xfrm>
            <a:off x="311700" y="1152475"/>
            <a:ext cx="3999900" cy="34164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1000"/>
              </a:spcBef>
              <a:spcAft>
                <a:spcPts val="0"/>
              </a:spcAft>
              <a:buNone/>
            </a:pPr>
            <a:r>
              <a:rPr b="1" lang="fr">
                <a:solidFill>
                  <a:srgbClr val="000000"/>
                </a:solidFill>
                <a:latin typeface="Comfortaa"/>
                <a:ea typeface="Comfortaa"/>
                <a:cs typeface="Comfortaa"/>
                <a:sym typeface="Comfortaa"/>
              </a:rPr>
              <a:t>CREUSER LES SUJETS D’AUJOURD’HUI</a:t>
            </a:r>
            <a:endParaRPr b="1">
              <a:solidFill>
                <a:srgbClr val="000000"/>
              </a:solidFill>
              <a:latin typeface="Comfortaa"/>
              <a:ea typeface="Comfortaa"/>
              <a:cs typeface="Comfortaa"/>
              <a:sym typeface="Comfortaa"/>
            </a:endParaRPr>
          </a:p>
          <a:p>
            <a:pPr indent="-317500" lvl="0" marL="457200" rtl="0">
              <a:spcBef>
                <a:spcPts val="1600"/>
              </a:spcBef>
              <a:spcAft>
                <a:spcPts val="0"/>
              </a:spcAft>
              <a:buClr>
                <a:srgbClr val="000000"/>
              </a:buClr>
              <a:buSzPts val="1400"/>
              <a:buFont typeface="Comfortaa"/>
              <a:buChar char="●"/>
            </a:pPr>
            <a:r>
              <a:rPr lang="fr">
                <a:solidFill>
                  <a:srgbClr val="000000"/>
                </a:solidFill>
                <a:latin typeface="Comfortaa"/>
                <a:ea typeface="Comfortaa"/>
                <a:cs typeface="Comfortaa"/>
                <a:sym typeface="Comfortaa"/>
              </a:rPr>
              <a:t>Devenez meilleur négociateur que vos enfants, Laurent COMBALBERT</a:t>
            </a:r>
            <a:endParaRPr>
              <a:solidFill>
                <a:srgbClr val="000000"/>
              </a:solidFill>
              <a:latin typeface="Comfortaa"/>
              <a:ea typeface="Comfortaa"/>
              <a:cs typeface="Comfortaa"/>
              <a:sym typeface="Comfortaa"/>
            </a:endParaRPr>
          </a:p>
          <a:p>
            <a:pPr indent="-317500" lvl="0" marL="457200" rtl="0">
              <a:spcBef>
                <a:spcPts val="1600"/>
              </a:spcBef>
              <a:spcAft>
                <a:spcPts val="0"/>
              </a:spcAft>
              <a:buClr>
                <a:srgbClr val="000000"/>
              </a:buClr>
              <a:buSzPts val="1400"/>
              <a:buFont typeface="Comfortaa"/>
              <a:buChar char="●"/>
            </a:pPr>
            <a:r>
              <a:rPr lang="fr">
                <a:solidFill>
                  <a:srgbClr val="000000"/>
                </a:solidFill>
                <a:latin typeface="Comfortaa"/>
                <a:ea typeface="Comfortaa"/>
                <a:cs typeface="Comfortaa"/>
                <a:sym typeface="Comfortaa"/>
              </a:rPr>
              <a:t>Influence et Manipulation, Robert CIALDINI</a:t>
            </a:r>
            <a:endParaRPr>
              <a:solidFill>
                <a:srgbClr val="000000"/>
              </a:solidFill>
              <a:latin typeface="Comfortaa"/>
              <a:ea typeface="Comfortaa"/>
              <a:cs typeface="Comfortaa"/>
              <a:sym typeface="Comfortaa"/>
            </a:endParaRPr>
          </a:p>
          <a:p>
            <a:pPr indent="-317500" lvl="0" marL="457200">
              <a:spcBef>
                <a:spcPts val="1600"/>
              </a:spcBef>
              <a:spcAft>
                <a:spcPts val="1600"/>
              </a:spcAft>
              <a:buClr>
                <a:srgbClr val="000000"/>
              </a:buClr>
              <a:buSzPts val="1400"/>
              <a:buFont typeface="Comfortaa"/>
              <a:buChar char="●"/>
            </a:pPr>
            <a:r>
              <a:rPr lang="fr">
                <a:solidFill>
                  <a:srgbClr val="000000"/>
                </a:solidFill>
                <a:latin typeface="Comfortaa"/>
                <a:ea typeface="Comfortaa"/>
                <a:cs typeface="Comfortaa"/>
                <a:sym typeface="Comfortaa"/>
              </a:rPr>
              <a:t>C’est (vraiment ?) moi qui décide : les raisons cachées de nos choix, Dan ARIELY</a:t>
            </a:r>
            <a:endParaRPr>
              <a:solidFill>
                <a:srgbClr val="000000"/>
              </a:solidFill>
              <a:latin typeface="Comfortaa"/>
              <a:ea typeface="Comfortaa"/>
              <a:cs typeface="Comfortaa"/>
              <a:sym typeface="Comfortaa"/>
            </a:endParaRPr>
          </a:p>
        </p:txBody>
      </p:sp>
      <p:sp>
        <p:nvSpPr>
          <p:cNvPr id="401" name="Google Shape;401;p50"/>
          <p:cNvSpPr txBox="1"/>
          <p:nvPr>
            <p:ph idx="2" type="body"/>
          </p:nvPr>
        </p:nvSpPr>
        <p:spPr>
          <a:xfrm>
            <a:off x="4832400" y="1152475"/>
            <a:ext cx="3999900" cy="3416400"/>
          </a:xfrm>
          <a:prstGeom prst="rect">
            <a:avLst/>
          </a:prstGeom>
          <a:solidFill>
            <a:schemeClr val="accent5"/>
          </a:solidFill>
        </p:spPr>
        <p:txBody>
          <a:bodyPr anchorCtr="0" anchor="t" bIns="91425" lIns="91425" spcFirstLastPara="1" rIns="91425" wrap="square" tIns="91425">
            <a:noAutofit/>
          </a:bodyPr>
          <a:lstStyle/>
          <a:p>
            <a:pPr indent="0" lvl="0" marL="0" rtl="0" algn="ctr">
              <a:spcBef>
                <a:spcPts val="1000"/>
              </a:spcBef>
              <a:spcAft>
                <a:spcPts val="0"/>
              </a:spcAft>
              <a:buNone/>
            </a:pPr>
            <a:r>
              <a:rPr b="1" lang="fr">
                <a:solidFill>
                  <a:srgbClr val="000000"/>
                </a:solidFill>
                <a:latin typeface="Comfortaa"/>
                <a:ea typeface="Comfortaa"/>
                <a:cs typeface="Comfortaa"/>
                <a:sym typeface="Comfortaa"/>
              </a:rPr>
              <a:t>SUJETS NON COUVERTS AUJOURD’HUI</a:t>
            </a:r>
            <a:endParaRPr b="1">
              <a:solidFill>
                <a:srgbClr val="000000"/>
              </a:solidFill>
              <a:latin typeface="Comfortaa"/>
              <a:ea typeface="Comfortaa"/>
              <a:cs typeface="Comfortaa"/>
              <a:sym typeface="Comfortaa"/>
            </a:endParaRPr>
          </a:p>
          <a:p>
            <a:pPr indent="-317500" lvl="0" marL="457200" rtl="0" algn="l">
              <a:spcBef>
                <a:spcPts val="1600"/>
              </a:spcBef>
              <a:spcAft>
                <a:spcPts val="0"/>
              </a:spcAft>
              <a:buClr>
                <a:srgbClr val="000000"/>
              </a:buClr>
              <a:buSzPts val="1400"/>
              <a:buFont typeface="Comfortaa"/>
              <a:buChar char="●"/>
            </a:pPr>
            <a:r>
              <a:rPr lang="fr">
                <a:solidFill>
                  <a:srgbClr val="000000"/>
                </a:solidFill>
                <a:latin typeface="Comfortaa"/>
                <a:ea typeface="Comfortaa"/>
                <a:cs typeface="Comfortaa"/>
                <a:sym typeface="Comfortaa"/>
              </a:rPr>
              <a:t>La négociation à distance</a:t>
            </a:r>
            <a:endParaRPr>
              <a:solidFill>
                <a:srgbClr val="000000"/>
              </a:solidFill>
              <a:latin typeface="Comfortaa"/>
              <a:ea typeface="Comfortaa"/>
              <a:cs typeface="Comfortaa"/>
              <a:sym typeface="Comfortaa"/>
            </a:endParaRPr>
          </a:p>
          <a:p>
            <a:pPr indent="-317500" lvl="0" marL="457200" rtl="0" algn="l">
              <a:spcBef>
                <a:spcPts val="1600"/>
              </a:spcBef>
              <a:spcAft>
                <a:spcPts val="0"/>
              </a:spcAft>
              <a:buClr>
                <a:srgbClr val="000000"/>
              </a:buClr>
              <a:buSzPts val="1400"/>
              <a:buFont typeface="Comfortaa"/>
              <a:buChar char="●"/>
            </a:pPr>
            <a:r>
              <a:rPr lang="fr">
                <a:solidFill>
                  <a:srgbClr val="000000"/>
                </a:solidFill>
                <a:latin typeface="Comfortaa"/>
                <a:ea typeface="Comfortaa"/>
                <a:cs typeface="Comfortaa"/>
                <a:sym typeface="Comfortaa"/>
              </a:rPr>
              <a:t>La négociation à trois partis et plus</a:t>
            </a:r>
            <a:endParaRPr>
              <a:solidFill>
                <a:srgbClr val="000000"/>
              </a:solidFill>
              <a:latin typeface="Comfortaa"/>
              <a:ea typeface="Comfortaa"/>
              <a:cs typeface="Comfortaa"/>
              <a:sym typeface="Comfortaa"/>
            </a:endParaRPr>
          </a:p>
          <a:p>
            <a:pPr indent="-317500" lvl="0" marL="457200" rtl="0" algn="l">
              <a:spcBef>
                <a:spcPts val="1600"/>
              </a:spcBef>
              <a:spcAft>
                <a:spcPts val="0"/>
              </a:spcAft>
              <a:buClr>
                <a:srgbClr val="000000"/>
              </a:buClr>
              <a:buSzPts val="1400"/>
              <a:buFont typeface="Comfortaa"/>
              <a:buChar char="●"/>
            </a:pPr>
            <a:r>
              <a:rPr lang="fr">
                <a:solidFill>
                  <a:srgbClr val="000000"/>
                </a:solidFill>
                <a:latin typeface="Comfortaa"/>
                <a:ea typeface="Comfortaa"/>
                <a:cs typeface="Comfortaa"/>
                <a:sym typeface="Comfortaa"/>
              </a:rPr>
              <a:t>Éthique</a:t>
            </a:r>
            <a:r>
              <a:rPr lang="fr">
                <a:solidFill>
                  <a:srgbClr val="000000"/>
                </a:solidFill>
                <a:latin typeface="Comfortaa"/>
                <a:ea typeface="Comfortaa"/>
                <a:cs typeface="Comfortaa"/>
                <a:sym typeface="Comfortaa"/>
              </a:rPr>
              <a:t> de la négociation</a:t>
            </a:r>
            <a:endParaRPr>
              <a:solidFill>
                <a:srgbClr val="000000"/>
              </a:solidFill>
              <a:latin typeface="Comfortaa"/>
              <a:ea typeface="Comfortaa"/>
              <a:cs typeface="Comfortaa"/>
              <a:sym typeface="Comfortaa"/>
            </a:endParaRPr>
          </a:p>
          <a:p>
            <a:pPr indent="-317500" lvl="0" marL="457200" rtl="0" algn="l">
              <a:spcBef>
                <a:spcPts val="1600"/>
              </a:spcBef>
              <a:spcAft>
                <a:spcPts val="0"/>
              </a:spcAft>
              <a:buClr>
                <a:srgbClr val="000000"/>
              </a:buClr>
              <a:buSzPts val="1400"/>
              <a:buFont typeface="Comfortaa"/>
              <a:buChar char="●"/>
            </a:pPr>
            <a:r>
              <a:rPr lang="fr">
                <a:solidFill>
                  <a:srgbClr val="000000"/>
                </a:solidFill>
                <a:latin typeface="Comfortaa"/>
                <a:ea typeface="Comfortaa"/>
                <a:cs typeface="Comfortaa"/>
                <a:sym typeface="Comfortaa"/>
              </a:rPr>
              <a:t>La négociation avec des proches (famille, couple, enfants, …)</a:t>
            </a:r>
            <a:endParaRPr>
              <a:solidFill>
                <a:srgbClr val="000000"/>
              </a:solidFill>
              <a:latin typeface="Comfortaa"/>
              <a:ea typeface="Comfortaa"/>
              <a:cs typeface="Comfortaa"/>
              <a:sym typeface="Comfortaa"/>
            </a:endParaRPr>
          </a:p>
          <a:p>
            <a:pPr indent="-317500" lvl="0" marL="457200" rtl="0" algn="l">
              <a:spcBef>
                <a:spcPts val="1600"/>
              </a:spcBef>
              <a:spcAft>
                <a:spcPts val="0"/>
              </a:spcAft>
              <a:buClr>
                <a:srgbClr val="000000"/>
              </a:buClr>
              <a:buSzPts val="1400"/>
              <a:buFont typeface="Comfortaa"/>
              <a:buChar char="●"/>
            </a:pPr>
            <a:r>
              <a:rPr lang="fr">
                <a:solidFill>
                  <a:srgbClr val="000000"/>
                </a:solidFill>
                <a:latin typeface="Comfortaa"/>
                <a:ea typeface="Comfortaa"/>
                <a:cs typeface="Comfortaa"/>
                <a:sym typeface="Comfortaa"/>
              </a:rPr>
              <a:t>La négociation non verbale</a:t>
            </a:r>
            <a:endParaRPr>
              <a:solidFill>
                <a:srgbClr val="000000"/>
              </a:solidFill>
              <a:latin typeface="Comfortaa"/>
              <a:ea typeface="Comfortaa"/>
              <a:cs typeface="Comfortaa"/>
              <a:sym typeface="Comfortaa"/>
            </a:endParaRPr>
          </a:p>
          <a:p>
            <a:pPr indent="0" lvl="0" marL="457200" rtl="0" algn="l">
              <a:spcBef>
                <a:spcPts val="1600"/>
              </a:spcBef>
              <a:spcAft>
                <a:spcPts val="0"/>
              </a:spcAft>
              <a:buNone/>
            </a:pPr>
            <a:r>
              <a:t/>
            </a:r>
            <a:endParaRPr>
              <a:solidFill>
                <a:srgbClr val="000000"/>
              </a:solidFill>
              <a:latin typeface="Comfortaa"/>
              <a:ea typeface="Comfortaa"/>
              <a:cs typeface="Comfortaa"/>
              <a:sym typeface="Comfortaa"/>
            </a:endParaRPr>
          </a:p>
          <a:p>
            <a:pPr indent="0" lvl="0" marL="0" algn="l">
              <a:spcBef>
                <a:spcPts val="1600"/>
              </a:spcBef>
              <a:spcAft>
                <a:spcPts val="1600"/>
              </a:spcAft>
              <a:buNone/>
            </a:pPr>
            <a:r>
              <a:rPr lang="fr">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p:txBody>
      </p:sp>
      <p:pic>
        <p:nvPicPr>
          <p:cNvPr id="402" name="Google Shape;402;p50"/>
          <p:cNvPicPr preferRelativeResize="0"/>
          <p:nvPr/>
        </p:nvPicPr>
        <p:blipFill>
          <a:blip r:embed="rId3">
            <a:alphaModFix/>
          </a:blip>
          <a:stretch>
            <a:fillRect/>
          </a:stretch>
        </p:blipFill>
        <p:spPr>
          <a:xfrm>
            <a:off x="404073" y="1767448"/>
            <a:ext cx="385225" cy="591500"/>
          </a:xfrm>
          <a:prstGeom prst="rect">
            <a:avLst/>
          </a:prstGeom>
          <a:noFill/>
          <a:ln>
            <a:noFill/>
          </a:ln>
        </p:spPr>
      </p:pic>
      <p:pic>
        <p:nvPicPr>
          <p:cNvPr id="403" name="Google Shape;403;p50"/>
          <p:cNvPicPr preferRelativeResize="0"/>
          <p:nvPr/>
        </p:nvPicPr>
        <p:blipFill>
          <a:blip r:embed="rId4">
            <a:alphaModFix/>
          </a:blip>
          <a:stretch>
            <a:fillRect/>
          </a:stretch>
        </p:blipFill>
        <p:spPr>
          <a:xfrm>
            <a:off x="404074" y="2445232"/>
            <a:ext cx="385225" cy="642889"/>
          </a:xfrm>
          <a:prstGeom prst="rect">
            <a:avLst/>
          </a:prstGeom>
          <a:noFill/>
          <a:ln>
            <a:noFill/>
          </a:ln>
        </p:spPr>
      </p:pic>
      <p:pic>
        <p:nvPicPr>
          <p:cNvPr id="404" name="Google Shape;404;p50"/>
          <p:cNvPicPr preferRelativeResize="0"/>
          <p:nvPr/>
        </p:nvPicPr>
        <p:blipFill>
          <a:blip r:embed="rId5">
            <a:alphaModFix/>
          </a:blip>
          <a:stretch>
            <a:fillRect/>
          </a:stretch>
        </p:blipFill>
        <p:spPr>
          <a:xfrm>
            <a:off x="404072" y="3250597"/>
            <a:ext cx="385225" cy="6305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1"/>
          <p:cNvSpPr txBox="1"/>
          <p:nvPr>
            <p:ph type="ctrTitle"/>
          </p:nvPr>
        </p:nvSpPr>
        <p:spPr>
          <a:xfrm>
            <a:off x="379833" y="10525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3600">
                <a:solidFill>
                  <a:srgbClr val="000000"/>
                </a:solidFill>
                <a:latin typeface="Comfortaa"/>
                <a:ea typeface="Comfortaa"/>
                <a:cs typeface="Comfortaa"/>
                <a:sym typeface="Comfortaa"/>
              </a:rPr>
              <a:t>Qui parmi vous serait </a:t>
            </a:r>
            <a:r>
              <a:rPr lang="fr" sz="3600">
                <a:solidFill>
                  <a:schemeClr val="accent1"/>
                </a:solidFill>
                <a:latin typeface="Comfortaa"/>
                <a:ea typeface="Comfortaa"/>
                <a:cs typeface="Comfortaa"/>
                <a:sym typeface="Comfortaa"/>
              </a:rPr>
              <a:t>intéressé(e)</a:t>
            </a:r>
            <a:r>
              <a:rPr lang="fr" sz="3600">
                <a:solidFill>
                  <a:srgbClr val="000000"/>
                </a:solidFill>
                <a:latin typeface="Comfortaa"/>
                <a:ea typeface="Comfortaa"/>
                <a:cs typeface="Comfortaa"/>
                <a:sym typeface="Comfortaa"/>
              </a:rPr>
              <a:t> </a:t>
            </a:r>
            <a:endParaRPr sz="3600">
              <a:solidFill>
                <a:srgbClr val="000000"/>
              </a:solidFill>
              <a:latin typeface="Comfortaa"/>
              <a:ea typeface="Comfortaa"/>
              <a:cs typeface="Comfortaa"/>
              <a:sym typeface="Comfortaa"/>
            </a:endParaRPr>
          </a:p>
          <a:p>
            <a:pPr indent="0" lvl="0" marL="0" rtl="0" algn="l">
              <a:spcBef>
                <a:spcPts val="1000"/>
              </a:spcBef>
              <a:spcAft>
                <a:spcPts val="0"/>
              </a:spcAft>
              <a:buClr>
                <a:schemeClr val="dk1"/>
              </a:buClr>
              <a:buSzPts val="1100"/>
              <a:buFont typeface="Arial"/>
              <a:buNone/>
            </a:pPr>
            <a:r>
              <a:rPr lang="fr" sz="3600">
                <a:solidFill>
                  <a:srgbClr val="000000"/>
                </a:solidFill>
                <a:latin typeface="Comfortaa"/>
                <a:ea typeface="Comfortaa"/>
                <a:cs typeface="Comfortaa"/>
                <a:sym typeface="Comfortaa"/>
              </a:rPr>
              <a:t>par </a:t>
            </a:r>
            <a:r>
              <a:rPr lang="fr" sz="3600">
                <a:solidFill>
                  <a:schemeClr val="accent5"/>
                </a:solidFill>
                <a:latin typeface="Comfortaa"/>
                <a:ea typeface="Comfortaa"/>
                <a:cs typeface="Comfortaa"/>
                <a:sym typeface="Comfortaa"/>
              </a:rPr>
              <a:t>co-animer</a:t>
            </a:r>
            <a:r>
              <a:rPr lang="fr" sz="3600">
                <a:solidFill>
                  <a:srgbClr val="000000"/>
                </a:solidFill>
                <a:latin typeface="Comfortaa"/>
                <a:ea typeface="Comfortaa"/>
                <a:cs typeface="Comfortaa"/>
                <a:sym typeface="Comfortaa"/>
              </a:rPr>
              <a:t> ou </a:t>
            </a:r>
            <a:r>
              <a:rPr lang="fr" sz="3600">
                <a:solidFill>
                  <a:schemeClr val="accent5"/>
                </a:solidFill>
                <a:latin typeface="Comfortaa"/>
                <a:ea typeface="Comfortaa"/>
                <a:cs typeface="Comfortaa"/>
                <a:sym typeface="Comfortaa"/>
              </a:rPr>
              <a:t>animer</a:t>
            </a:r>
            <a:r>
              <a:rPr lang="fr" sz="3600">
                <a:solidFill>
                  <a:srgbClr val="000000"/>
                </a:solidFill>
                <a:latin typeface="Comfortaa"/>
                <a:ea typeface="Comfortaa"/>
                <a:cs typeface="Comfortaa"/>
                <a:sym typeface="Comfortaa"/>
              </a:rPr>
              <a:t> </a:t>
            </a:r>
            <a:endParaRPr sz="3600">
              <a:solidFill>
                <a:srgbClr val="000000"/>
              </a:solidFill>
              <a:latin typeface="Comfortaa"/>
              <a:ea typeface="Comfortaa"/>
              <a:cs typeface="Comfortaa"/>
              <a:sym typeface="Comfortaa"/>
            </a:endParaRPr>
          </a:p>
          <a:p>
            <a:pPr indent="0" lvl="0" marL="0" rtl="0" algn="l">
              <a:spcBef>
                <a:spcPts val="1000"/>
              </a:spcBef>
              <a:spcAft>
                <a:spcPts val="1000"/>
              </a:spcAft>
              <a:buClr>
                <a:schemeClr val="dk1"/>
              </a:buClr>
              <a:buSzPts val="1100"/>
              <a:buFont typeface="Arial"/>
              <a:buNone/>
            </a:pPr>
            <a:r>
              <a:rPr lang="fr" sz="3600">
                <a:solidFill>
                  <a:srgbClr val="000000"/>
                </a:solidFill>
                <a:latin typeface="Comfortaa"/>
                <a:ea typeface="Comfortaa"/>
                <a:cs typeface="Comfortaa"/>
                <a:sym typeface="Comfortaa"/>
              </a:rPr>
              <a:t>le jeu d’aujourd’hui ?</a:t>
            </a:r>
            <a:endParaRPr sz="3600">
              <a:solidFill>
                <a:srgbClr val="000000"/>
              </a:solidFill>
            </a:endParaRPr>
          </a:p>
        </p:txBody>
      </p:sp>
      <p:sp>
        <p:nvSpPr>
          <p:cNvPr id="410" name="Google Shape;410;p51"/>
          <p:cNvSpPr txBox="1"/>
          <p:nvPr/>
        </p:nvSpPr>
        <p:spPr>
          <a:xfrm>
            <a:off x="7911050" y="4579475"/>
            <a:ext cx="1212600" cy="33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latin typeface="Comfortaa"/>
                <a:ea typeface="Comfortaa"/>
                <a:cs typeface="Comfortaa"/>
                <a:sym typeface="Comfortaa"/>
              </a:rPr>
              <a:t>Sophie SY-YIN</a:t>
            </a:r>
            <a:endParaRPr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p:txBody>
      </p:sp>
      <p:pic>
        <p:nvPicPr>
          <p:cNvPr id="411" name="Google Shape;411;p51"/>
          <p:cNvPicPr preferRelativeResize="0"/>
          <p:nvPr/>
        </p:nvPicPr>
        <p:blipFill>
          <a:blip r:embed="rId3">
            <a:alphaModFix/>
          </a:blip>
          <a:stretch>
            <a:fillRect/>
          </a:stretch>
        </p:blipFill>
        <p:spPr>
          <a:xfrm>
            <a:off x="7622625" y="4623650"/>
            <a:ext cx="248550" cy="248561"/>
          </a:xfrm>
          <a:prstGeom prst="rect">
            <a:avLst/>
          </a:prstGeom>
          <a:noFill/>
          <a:ln>
            <a:noFill/>
          </a:ln>
        </p:spPr>
      </p:pic>
      <p:sp>
        <p:nvSpPr>
          <p:cNvPr id="412" name="Google Shape;412;p51"/>
          <p:cNvSpPr txBox="1"/>
          <p:nvPr/>
        </p:nvSpPr>
        <p:spPr>
          <a:xfrm>
            <a:off x="7911050" y="4806600"/>
            <a:ext cx="1212600" cy="33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latin typeface="Comfortaa"/>
                <a:ea typeface="Comfortaa"/>
                <a:cs typeface="Comfortaa"/>
                <a:sym typeface="Comfortaa"/>
              </a:rPr>
              <a:t>Alexandre QUACH</a:t>
            </a:r>
            <a:endParaRPr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p:txBody>
      </p:sp>
      <p:pic>
        <p:nvPicPr>
          <p:cNvPr id="413" name="Google Shape;413;p51"/>
          <p:cNvPicPr preferRelativeResize="0"/>
          <p:nvPr/>
        </p:nvPicPr>
        <p:blipFill rotWithShape="1">
          <a:blip r:embed="rId4">
            <a:alphaModFix/>
          </a:blip>
          <a:srcRect b="8667" l="0" r="0" t="0"/>
          <a:stretch/>
        </p:blipFill>
        <p:spPr>
          <a:xfrm>
            <a:off x="7656846" y="4884998"/>
            <a:ext cx="180107" cy="180115"/>
          </a:xfrm>
          <a:prstGeom prst="rect">
            <a:avLst/>
          </a:prstGeom>
          <a:noFill/>
          <a:ln>
            <a:noFill/>
          </a:ln>
        </p:spPr>
      </p:pic>
      <p:sp>
        <p:nvSpPr>
          <p:cNvPr id="414" name="Google Shape;414;p51"/>
          <p:cNvSpPr txBox="1"/>
          <p:nvPr/>
        </p:nvSpPr>
        <p:spPr>
          <a:xfrm>
            <a:off x="46500" y="4210650"/>
            <a:ext cx="5164800" cy="33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3600">
                <a:latin typeface="Comfortaa"/>
                <a:ea typeface="Comfortaa"/>
                <a:cs typeface="Comfortaa"/>
                <a:sym typeface="Comfortaa"/>
              </a:rPr>
              <a:t>#OpenSeriousGame</a:t>
            </a:r>
            <a:endParaRPr sz="3600">
              <a:latin typeface="Comfortaa"/>
              <a:ea typeface="Comfortaa"/>
              <a:cs typeface="Comfortaa"/>
              <a:sym typeface="Comfortaa"/>
            </a:endParaRPr>
          </a:p>
          <a:p>
            <a:pPr indent="0" lvl="0" marL="0" rtl="0">
              <a:spcBef>
                <a:spcPts val="0"/>
              </a:spcBef>
              <a:spcAft>
                <a:spcPts val="0"/>
              </a:spcAft>
              <a:buNone/>
            </a:pPr>
            <a:r>
              <a:t/>
            </a:r>
            <a:endParaRPr sz="3600">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2"/>
          <p:cNvSpPr txBox="1"/>
          <p:nvPr>
            <p:ph idx="1" type="body"/>
          </p:nvPr>
        </p:nvSpPr>
        <p:spPr>
          <a:xfrm>
            <a:off x="0" y="4460575"/>
            <a:ext cx="9144000" cy="650700"/>
          </a:xfrm>
          <a:prstGeom prst="rect">
            <a:avLst/>
          </a:prstGeom>
          <a:solidFill>
            <a:schemeClr val="accent5"/>
          </a:solidFill>
        </p:spPr>
        <p:txBody>
          <a:bodyPr anchorCtr="0" anchor="t" bIns="91425" lIns="91425" spcFirstLastPara="1" rIns="91425" wrap="square" tIns="91425">
            <a:noAutofit/>
          </a:bodyPr>
          <a:lstStyle/>
          <a:p>
            <a:pPr indent="0" lvl="0" marL="0" rtl="0" algn="ctr">
              <a:spcBef>
                <a:spcPts val="0"/>
              </a:spcBef>
              <a:spcAft>
                <a:spcPts val="1600"/>
              </a:spcAft>
              <a:buNone/>
            </a:pPr>
            <a:r>
              <a:rPr lang="fr" sz="2400">
                <a:solidFill>
                  <a:srgbClr val="FFFFFF"/>
                </a:solidFill>
                <a:latin typeface="Comfortaa"/>
                <a:ea typeface="Comfortaa"/>
                <a:cs typeface="Comfortaa"/>
                <a:sym typeface="Comfortaa"/>
              </a:rPr>
              <a:t>Bravo à toutes et tous !</a:t>
            </a:r>
            <a:endParaRPr sz="2400">
              <a:solidFill>
                <a:srgbClr val="FFFFFF"/>
              </a:solidFill>
              <a:latin typeface="Comfortaa"/>
              <a:ea typeface="Comfortaa"/>
              <a:cs typeface="Comfortaa"/>
              <a:sym typeface="Comfortaa"/>
            </a:endParaRPr>
          </a:p>
        </p:txBody>
      </p:sp>
      <p:pic>
        <p:nvPicPr>
          <p:cNvPr id="420" name="Google Shape;420;p52"/>
          <p:cNvPicPr preferRelativeResize="0"/>
          <p:nvPr/>
        </p:nvPicPr>
        <p:blipFill>
          <a:blip r:embed="rId3">
            <a:alphaModFix/>
          </a:blip>
          <a:stretch>
            <a:fillRect/>
          </a:stretch>
        </p:blipFill>
        <p:spPr>
          <a:xfrm>
            <a:off x="1633050" y="209125"/>
            <a:ext cx="5877895" cy="418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fr">
                <a:latin typeface="Comfortaa"/>
                <a:ea typeface="Comfortaa"/>
                <a:cs typeface="Comfortaa"/>
                <a:sym typeface="Comfortaa"/>
              </a:rPr>
              <a:t>Slides animateurs</a:t>
            </a:r>
            <a:endParaRPr>
              <a:latin typeface="Comfortaa"/>
              <a:ea typeface="Comfortaa"/>
              <a:cs typeface="Comfortaa"/>
              <a:sym typeface="Comfortaa"/>
            </a:endParaRPr>
          </a:p>
        </p:txBody>
      </p:sp>
      <p:sp>
        <p:nvSpPr>
          <p:cNvPr id="426" name="Google Shape;426;p53"/>
          <p:cNvSpPr txBox="1"/>
          <p:nvPr/>
        </p:nvSpPr>
        <p:spPr>
          <a:xfrm>
            <a:off x="46500" y="4210650"/>
            <a:ext cx="5164800" cy="33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3600">
                <a:latin typeface="Comfortaa"/>
                <a:ea typeface="Comfortaa"/>
                <a:cs typeface="Comfortaa"/>
                <a:sym typeface="Comfortaa"/>
              </a:rPr>
              <a:t>#OpenSeriousGame</a:t>
            </a:r>
            <a:endParaRPr sz="3600">
              <a:latin typeface="Comfortaa"/>
              <a:ea typeface="Comfortaa"/>
              <a:cs typeface="Comfortaa"/>
              <a:sym typeface="Comfortaa"/>
            </a:endParaRPr>
          </a:p>
          <a:p>
            <a:pPr indent="0" lvl="0" marL="0" rtl="0">
              <a:spcBef>
                <a:spcPts val="0"/>
              </a:spcBef>
              <a:spcAft>
                <a:spcPts val="0"/>
              </a:spcAft>
              <a:buNone/>
            </a:pPr>
            <a:r>
              <a:t/>
            </a:r>
            <a:endParaRPr sz="36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7"/>
          <p:cNvSpPr txBox="1"/>
          <p:nvPr>
            <p:ph type="ctrTitle"/>
          </p:nvPr>
        </p:nvSpPr>
        <p:spPr>
          <a:xfrm>
            <a:off x="2151625" y="744575"/>
            <a:ext cx="6680700" cy="263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fr" sz="3600">
                <a:solidFill>
                  <a:srgbClr val="000000"/>
                </a:solidFill>
                <a:latin typeface="Comfortaa"/>
                <a:ea typeface="Comfortaa"/>
                <a:cs typeface="Comfortaa"/>
                <a:sym typeface="Comfortaa"/>
              </a:rPr>
              <a:t>Selon vous :</a:t>
            </a:r>
            <a:endParaRPr sz="3600">
              <a:solidFill>
                <a:srgbClr val="000000"/>
              </a:solidFill>
              <a:latin typeface="Comfortaa"/>
              <a:ea typeface="Comfortaa"/>
              <a:cs typeface="Comfortaa"/>
              <a:sym typeface="Comfortaa"/>
            </a:endParaRPr>
          </a:p>
          <a:p>
            <a:pPr indent="0" lvl="0" marL="0">
              <a:spcBef>
                <a:spcPts val="0"/>
              </a:spcBef>
              <a:spcAft>
                <a:spcPts val="0"/>
              </a:spcAft>
              <a:buNone/>
            </a:pPr>
            <a:r>
              <a:t/>
            </a:r>
            <a:endParaRPr sz="3600">
              <a:solidFill>
                <a:srgbClr val="000000"/>
              </a:solidFill>
              <a:latin typeface="Comfortaa"/>
              <a:ea typeface="Comfortaa"/>
              <a:cs typeface="Comfortaa"/>
              <a:sym typeface="Comfortaa"/>
            </a:endParaRPr>
          </a:p>
          <a:p>
            <a:pPr indent="0" lvl="0" marL="0">
              <a:spcBef>
                <a:spcPts val="0"/>
              </a:spcBef>
              <a:spcAft>
                <a:spcPts val="0"/>
              </a:spcAft>
              <a:buNone/>
            </a:pPr>
            <a:r>
              <a:rPr lang="fr" sz="3600">
                <a:solidFill>
                  <a:srgbClr val="000000"/>
                </a:solidFill>
                <a:latin typeface="Comfortaa"/>
                <a:ea typeface="Comfortaa"/>
                <a:cs typeface="Comfortaa"/>
                <a:sym typeface="Comfortaa"/>
              </a:rPr>
              <a:t>Qu’est-ce </a:t>
            </a:r>
            <a:endParaRPr sz="3600">
              <a:solidFill>
                <a:srgbClr val="000000"/>
              </a:solidFill>
              <a:latin typeface="Comfortaa"/>
              <a:ea typeface="Comfortaa"/>
              <a:cs typeface="Comfortaa"/>
              <a:sym typeface="Comfortaa"/>
            </a:endParaRPr>
          </a:p>
          <a:p>
            <a:pPr indent="0" lvl="0" marL="0">
              <a:spcBef>
                <a:spcPts val="0"/>
              </a:spcBef>
              <a:spcAft>
                <a:spcPts val="0"/>
              </a:spcAft>
              <a:buNone/>
            </a:pPr>
            <a:r>
              <a:rPr lang="fr" sz="3600">
                <a:solidFill>
                  <a:srgbClr val="000000"/>
                </a:solidFill>
                <a:latin typeface="Comfortaa"/>
                <a:ea typeface="Comfortaa"/>
                <a:cs typeface="Comfortaa"/>
                <a:sym typeface="Comfortaa"/>
              </a:rPr>
              <a:t>qu’une </a:t>
            </a:r>
            <a:endParaRPr sz="3600">
              <a:solidFill>
                <a:srgbClr val="000000"/>
              </a:solidFill>
              <a:latin typeface="Comfortaa"/>
              <a:ea typeface="Comfortaa"/>
              <a:cs typeface="Comfortaa"/>
              <a:sym typeface="Comfortaa"/>
            </a:endParaRPr>
          </a:p>
          <a:p>
            <a:pPr indent="0" lvl="0" marL="0" rtl="0">
              <a:spcBef>
                <a:spcPts val="0"/>
              </a:spcBef>
              <a:spcAft>
                <a:spcPts val="0"/>
              </a:spcAft>
              <a:buNone/>
            </a:pPr>
            <a:r>
              <a:rPr lang="fr" sz="3600">
                <a:solidFill>
                  <a:srgbClr val="FF9900"/>
                </a:solidFill>
                <a:latin typeface="Comfortaa"/>
                <a:ea typeface="Comfortaa"/>
                <a:cs typeface="Comfortaa"/>
                <a:sym typeface="Comfortaa"/>
              </a:rPr>
              <a:t>négociation </a:t>
            </a:r>
            <a:r>
              <a:rPr lang="fr" sz="3600">
                <a:solidFill>
                  <a:srgbClr val="000000"/>
                </a:solidFill>
                <a:latin typeface="Comfortaa"/>
                <a:ea typeface="Comfortaa"/>
                <a:cs typeface="Comfortaa"/>
                <a:sym typeface="Comfortaa"/>
              </a:rPr>
              <a:t>?</a:t>
            </a:r>
            <a:endParaRPr sz="3600">
              <a:solidFill>
                <a:srgbClr val="000000"/>
              </a:solidFill>
              <a:latin typeface="Comfortaa"/>
              <a:ea typeface="Comfortaa"/>
              <a:cs typeface="Comfortaa"/>
              <a:sym typeface="Comfortaa"/>
            </a:endParaRPr>
          </a:p>
        </p:txBody>
      </p:sp>
      <p:pic>
        <p:nvPicPr>
          <p:cNvPr id="118" name="Google Shape;118;p27"/>
          <p:cNvPicPr preferRelativeResize="0"/>
          <p:nvPr/>
        </p:nvPicPr>
        <p:blipFill rotWithShape="1">
          <a:blip r:embed="rId3">
            <a:alphaModFix/>
          </a:blip>
          <a:srcRect b="0" l="0" r="31105" t="0"/>
          <a:stretch/>
        </p:blipFill>
        <p:spPr>
          <a:xfrm>
            <a:off x="0" y="380475"/>
            <a:ext cx="3711226" cy="3776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4"/>
          <p:cNvSpPr txBox="1"/>
          <p:nvPr>
            <p:ph type="ctrTitle"/>
          </p:nvPr>
        </p:nvSpPr>
        <p:spPr>
          <a:xfrm>
            <a:off x="311700" y="476150"/>
            <a:ext cx="8520600" cy="79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fr" sz="2400">
                <a:latin typeface="Comfortaa"/>
                <a:ea typeface="Comfortaa"/>
                <a:cs typeface="Comfortaa"/>
                <a:sym typeface="Comfortaa"/>
              </a:rPr>
              <a:t>Objectifs pédagogiques</a:t>
            </a:r>
            <a:endParaRPr sz="2400">
              <a:latin typeface="Comfortaa"/>
              <a:ea typeface="Comfortaa"/>
              <a:cs typeface="Comfortaa"/>
              <a:sym typeface="Comfortaa"/>
            </a:endParaRPr>
          </a:p>
        </p:txBody>
      </p:sp>
      <p:sp>
        <p:nvSpPr>
          <p:cNvPr id="432" name="Google Shape;432;p54"/>
          <p:cNvSpPr txBox="1"/>
          <p:nvPr>
            <p:ph idx="1" type="subTitle"/>
          </p:nvPr>
        </p:nvSpPr>
        <p:spPr>
          <a:xfrm>
            <a:off x="231025" y="1734825"/>
            <a:ext cx="8520600" cy="252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lang="fr" sz="1800">
                <a:latin typeface="Comfortaa"/>
                <a:ea typeface="Comfortaa"/>
                <a:cs typeface="Comfortaa"/>
                <a:sym typeface="Comfortaa"/>
              </a:rPr>
              <a:t>Identifier son propre </a:t>
            </a:r>
            <a:r>
              <a:rPr lang="fr" sz="1800">
                <a:solidFill>
                  <a:schemeClr val="accent5"/>
                </a:solidFill>
                <a:latin typeface="Comfortaa"/>
                <a:ea typeface="Comfortaa"/>
                <a:cs typeface="Comfortaa"/>
                <a:sym typeface="Comfortaa"/>
              </a:rPr>
              <a:t>objectif de négociation</a:t>
            </a:r>
            <a:endParaRPr sz="1800">
              <a:solidFill>
                <a:schemeClr val="accent5"/>
              </a:solidFill>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fr" sz="1800">
                <a:latin typeface="Comfortaa"/>
                <a:ea typeface="Comfortaa"/>
                <a:cs typeface="Comfortaa"/>
                <a:sym typeface="Comfortaa"/>
              </a:rPr>
              <a:t>Découvrir et </a:t>
            </a:r>
            <a:r>
              <a:rPr lang="fr" sz="1800">
                <a:solidFill>
                  <a:srgbClr val="FF9900"/>
                </a:solidFill>
                <a:latin typeface="Comfortaa"/>
                <a:ea typeface="Comfortaa"/>
                <a:cs typeface="Comfortaa"/>
                <a:sym typeface="Comfortaa"/>
              </a:rPr>
              <a:t>identifier des techniques </a:t>
            </a:r>
            <a:r>
              <a:rPr lang="fr" sz="1800">
                <a:latin typeface="Comfortaa"/>
                <a:ea typeface="Comfortaa"/>
                <a:cs typeface="Comfortaa"/>
                <a:sym typeface="Comfortaa"/>
              </a:rPr>
              <a:t>de négociations pratiquées par un interlocuteur</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fr" sz="1800">
                <a:solidFill>
                  <a:schemeClr val="accent1"/>
                </a:solidFill>
                <a:latin typeface="Comfortaa"/>
                <a:ea typeface="Comfortaa"/>
                <a:cs typeface="Comfortaa"/>
                <a:sym typeface="Comfortaa"/>
              </a:rPr>
              <a:t>Expérimenter soi-même</a:t>
            </a:r>
            <a:r>
              <a:rPr lang="fr" sz="1800">
                <a:latin typeface="Comfortaa"/>
                <a:ea typeface="Comfortaa"/>
                <a:cs typeface="Comfortaa"/>
                <a:sym typeface="Comfortaa"/>
              </a:rPr>
              <a:t> ces techniques</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fr" sz="1800">
                <a:solidFill>
                  <a:schemeClr val="accent5"/>
                </a:solidFill>
                <a:latin typeface="Comfortaa"/>
                <a:ea typeface="Comfortaa"/>
                <a:cs typeface="Comfortaa"/>
                <a:sym typeface="Comfortaa"/>
              </a:rPr>
              <a:t>Casser certains mythes</a:t>
            </a:r>
            <a:r>
              <a:rPr lang="fr" sz="1800">
                <a:latin typeface="Comfortaa"/>
                <a:ea typeface="Comfortaa"/>
                <a:cs typeface="Comfortaa"/>
                <a:sym typeface="Comfortaa"/>
              </a:rPr>
              <a:t> sur la négociation</a:t>
            </a:r>
            <a:endParaRPr sz="1800">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5"/>
          <p:cNvSpPr txBox="1"/>
          <p:nvPr>
            <p:ph type="ctrTitle"/>
          </p:nvPr>
        </p:nvSpPr>
        <p:spPr>
          <a:xfrm>
            <a:off x="311700" y="476150"/>
            <a:ext cx="8520600" cy="79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fr" sz="2400">
                <a:latin typeface="Comfortaa"/>
                <a:ea typeface="Comfortaa"/>
                <a:cs typeface="Comfortaa"/>
                <a:sym typeface="Comfortaa"/>
              </a:rPr>
              <a:t>Mécanismes d’apprentissage</a:t>
            </a:r>
            <a:endParaRPr sz="2400">
              <a:latin typeface="Comfortaa"/>
              <a:ea typeface="Comfortaa"/>
              <a:cs typeface="Comfortaa"/>
              <a:sym typeface="Comfortaa"/>
            </a:endParaRPr>
          </a:p>
        </p:txBody>
      </p:sp>
      <p:sp>
        <p:nvSpPr>
          <p:cNvPr id="438" name="Google Shape;438;p55"/>
          <p:cNvSpPr txBox="1"/>
          <p:nvPr>
            <p:ph idx="1" type="subTitle"/>
          </p:nvPr>
        </p:nvSpPr>
        <p:spPr>
          <a:xfrm>
            <a:off x="231025" y="1506225"/>
            <a:ext cx="8520600" cy="252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lang="fr" sz="1800">
                <a:latin typeface="Comfortaa"/>
                <a:ea typeface="Comfortaa"/>
                <a:cs typeface="Comfortaa"/>
                <a:sym typeface="Comfortaa"/>
              </a:rPr>
              <a:t>Partager l’expérience collective avant le jeu (questions au départ)</a:t>
            </a:r>
            <a:endParaRPr sz="1800">
              <a:latin typeface="Comfortaa"/>
              <a:ea typeface="Comfortaa"/>
              <a:cs typeface="Comfortaa"/>
              <a:sym typeface="Comfortaa"/>
            </a:endParaRPr>
          </a:p>
          <a:p>
            <a:pPr indent="0" lvl="0" marL="457200" rtl="0" algn="l">
              <a:spcBef>
                <a:spcPts val="0"/>
              </a:spcBef>
              <a:spcAft>
                <a:spcPts val="0"/>
              </a:spcAft>
              <a:buNone/>
            </a:pPr>
            <a:r>
              <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fr" sz="1800">
                <a:latin typeface="Comfortaa"/>
                <a:ea typeface="Comfortaa"/>
                <a:cs typeface="Comfortaa"/>
                <a:sym typeface="Comfortaa"/>
              </a:rPr>
              <a:t>Pendant la simulation : </a:t>
            </a:r>
            <a:endParaRPr sz="1800">
              <a:latin typeface="Comfortaa"/>
              <a:ea typeface="Comfortaa"/>
              <a:cs typeface="Comfortaa"/>
              <a:sym typeface="Comfortaa"/>
            </a:endParaRPr>
          </a:p>
          <a:p>
            <a:pPr indent="-342900" lvl="1" marL="914400" rtl="0" algn="l">
              <a:spcBef>
                <a:spcPts val="0"/>
              </a:spcBef>
              <a:spcAft>
                <a:spcPts val="0"/>
              </a:spcAft>
              <a:buSzPts val="1800"/>
              <a:buFont typeface="Comfortaa"/>
              <a:buChar char="-"/>
            </a:pPr>
            <a:r>
              <a:rPr lang="fr" sz="1800">
                <a:latin typeface="Comfortaa"/>
                <a:ea typeface="Comfortaa"/>
                <a:cs typeface="Comfortaa"/>
                <a:sym typeface="Comfortaa"/>
              </a:rPr>
              <a:t>Se mettre dans une situation fictive</a:t>
            </a:r>
            <a:endParaRPr sz="1800">
              <a:latin typeface="Comfortaa"/>
              <a:ea typeface="Comfortaa"/>
              <a:cs typeface="Comfortaa"/>
              <a:sym typeface="Comfortaa"/>
            </a:endParaRPr>
          </a:p>
          <a:p>
            <a:pPr indent="-342900" lvl="1" marL="914400" rtl="0" algn="l">
              <a:spcBef>
                <a:spcPts val="0"/>
              </a:spcBef>
              <a:spcAft>
                <a:spcPts val="0"/>
              </a:spcAft>
              <a:buSzPts val="1800"/>
              <a:buFont typeface="Comfortaa"/>
              <a:buChar char="-"/>
            </a:pPr>
            <a:r>
              <a:rPr lang="fr" sz="1800">
                <a:latin typeface="Comfortaa"/>
                <a:ea typeface="Comfortaa"/>
                <a:cs typeface="Comfortaa"/>
                <a:sym typeface="Comfortaa"/>
              </a:rPr>
              <a:t>Isoler les techniques </a:t>
            </a:r>
            <a:endParaRPr sz="1800">
              <a:latin typeface="Comfortaa"/>
              <a:ea typeface="Comfortaa"/>
              <a:cs typeface="Comfortaa"/>
              <a:sym typeface="Comfortaa"/>
            </a:endParaRPr>
          </a:p>
          <a:p>
            <a:pPr indent="-342900" lvl="1" marL="914400" rtl="0" algn="l">
              <a:spcBef>
                <a:spcPts val="0"/>
              </a:spcBef>
              <a:spcAft>
                <a:spcPts val="0"/>
              </a:spcAft>
              <a:buSzPts val="1800"/>
              <a:buFont typeface="Comfortaa"/>
              <a:buChar char="-"/>
            </a:pPr>
            <a:r>
              <a:rPr lang="fr" sz="1800">
                <a:latin typeface="Comfortaa"/>
                <a:ea typeface="Comfortaa"/>
                <a:cs typeface="Comfortaa"/>
                <a:sym typeface="Comfortaa"/>
              </a:rPr>
              <a:t>Observer les techniques chez l’autre</a:t>
            </a:r>
            <a:endParaRPr sz="1800">
              <a:latin typeface="Comfortaa"/>
              <a:ea typeface="Comfortaa"/>
              <a:cs typeface="Comfortaa"/>
              <a:sym typeface="Comfortaa"/>
            </a:endParaRPr>
          </a:p>
          <a:p>
            <a:pPr indent="-342900" lvl="1" marL="914400" rtl="0" algn="l">
              <a:spcBef>
                <a:spcPts val="0"/>
              </a:spcBef>
              <a:spcAft>
                <a:spcPts val="0"/>
              </a:spcAft>
              <a:buSzPts val="1800"/>
              <a:buFont typeface="Comfortaa"/>
              <a:buChar char="-"/>
            </a:pPr>
            <a:r>
              <a:rPr lang="fr" sz="1800">
                <a:latin typeface="Comfortaa"/>
                <a:ea typeface="Comfortaa"/>
                <a:cs typeface="Comfortaa"/>
                <a:sym typeface="Comfortaa"/>
              </a:rPr>
              <a:t>Expérimenter les techniques soi-même</a:t>
            </a:r>
            <a:endParaRPr sz="1800">
              <a:latin typeface="Comfortaa"/>
              <a:ea typeface="Comfortaa"/>
              <a:cs typeface="Comfortaa"/>
              <a:sym typeface="Comfortaa"/>
            </a:endParaRPr>
          </a:p>
          <a:p>
            <a:pPr indent="-342900" lvl="1" marL="914400" rtl="0" algn="l">
              <a:spcBef>
                <a:spcPts val="0"/>
              </a:spcBef>
              <a:spcAft>
                <a:spcPts val="0"/>
              </a:spcAft>
              <a:buSzPts val="1800"/>
              <a:buFont typeface="Comfortaa"/>
              <a:buChar char="-"/>
            </a:pPr>
            <a:r>
              <a:rPr lang="fr" sz="1800">
                <a:latin typeface="Comfortaa"/>
                <a:ea typeface="Comfortaa"/>
                <a:cs typeface="Comfortaa"/>
                <a:sym typeface="Comfortaa"/>
              </a:rPr>
              <a:t>Itérer pour affûter sa pratique et son sens de l’observation</a:t>
            </a:r>
            <a:endParaRPr sz="1800">
              <a:latin typeface="Comfortaa"/>
              <a:ea typeface="Comfortaa"/>
              <a:cs typeface="Comfortaa"/>
              <a:sym typeface="Comfortaa"/>
            </a:endParaRPr>
          </a:p>
          <a:p>
            <a:pPr indent="0" lvl="0" marL="914400" rtl="0" algn="l">
              <a:spcBef>
                <a:spcPts val="0"/>
              </a:spcBef>
              <a:spcAft>
                <a:spcPts val="0"/>
              </a:spcAft>
              <a:buNone/>
            </a:pPr>
            <a:r>
              <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fr" sz="1800">
                <a:latin typeface="Comfortaa"/>
                <a:ea typeface="Comfortaa"/>
                <a:cs typeface="Comfortaa"/>
                <a:sym typeface="Comfortaa"/>
              </a:rPr>
              <a:t>Partager l’expérience collective de jeu (restitutions)</a:t>
            </a:r>
            <a:endParaRPr sz="1800">
              <a:latin typeface="Comfortaa"/>
              <a:ea typeface="Comfortaa"/>
              <a:cs typeface="Comfortaa"/>
              <a:sym typeface="Comforta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6"/>
          <p:cNvSpPr txBox="1"/>
          <p:nvPr>
            <p:ph type="ctrTitle"/>
          </p:nvPr>
        </p:nvSpPr>
        <p:spPr>
          <a:xfrm>
            <a:off x="311700" y="476150"/>
            <a:ext cx="8520600" cy="79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fr" sz="2400">
                <a:latin typeface="Comfortaa"/>
                <a:ea typeface="Comfortaa"/>
                <a:cs typeface="Comfortaa"/>
                <a:sym typeface="Comfortaa"/>
              </a:rPr>
              <a:t>Conseils pour un bon déroulement</a:t>
            </a:r>
            <a:endParaRPr sz="2400">
              <a:latin typeface="Comfortaa"/>
              <a:ea typeface="Comfortaa"/>
              <a:cs typeface="Comfortaa"/>
              <a:sym typeface="Comfortaa"/>
            </a:endParaRPr>
          </a:p>
        </p:txBody>
      </p:sp>
      <p:sp>
        <p:nvSpPr>
          <p:cNvPr id="444" name="Google Shape;444;p56"/>
          <p:cNvSpPr txBox="1"/>
          <p:nvPr>
            <p:ph idx="1" type="subTitle"/>
          </p:nvPr>
        </p:nvSpPr>
        <p:spPr>
          <a:xfrm>
            <a:off x="231025" y="1734825"/>
            <a:ext cx="8520600" cy="252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lang="fr" sz="1800">
                <a:latin typeface="Comfortaa"/>
                <a:ea typeface="Comfortaa"/>
                <a:cs typeface="Comfortaa"/>
                <a:sym typeface="Comfortaa"/>
              </a:rPr>
              <a:t>Bien délimiter les étapes dans le temps</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fr" sz="1800">
                <a:latin typeface="Comfortaa"/>
                <a:ea typeface="Comfortaa"/>
                <a:cs typeface="Comfortaa"/>
                <a:sym typeface="Comfortaa"/>
              </a:rPr>
              <a:t>Former des équipes aux niveaux équilibrés (d’où étape de jauge avant le jeu)</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fr" sz="1800">
                <a:latin typeface="Comfortaa"/>
                <a:ea typeface="Comfortaa"/>
                <a:cs typeface="Comfortaa"/>
                <a:sym typeface="Comfortaa"/>
              </a:rPr>
              <a:t>Distribuer le matériel avant même l’arrivée des participants. Prédécouper les feuilles scénarios.</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fr" sz="1800">
                <a:latin typeface="Comfortaa"/>
                <a:ea typeface="Comfortaa"/>
                <a:cs typeface="Comfortaa"/>
                <a:sym typeface="Comfortaa"/>
              </a:rPr>
              <a:t>Intégrer des observateurs à chaque groupe (permet aussi de gérer ceux qui ne veulent pas jouer)</a:t>
            </a:r>
            <a:endParaRPr sz="1800">
              <a:latin typeface="Comfortaa"/>
              <a:ea typeface="Comfortaa"/>
              <a:cs typeface="Comfortaa"/>
              <a:sym typeface="Comforta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fr">
                <a:latin typeface="Comfortaa"/>
                <a:ea typeface="Comfortaa"/>
                <a:cs typeface="Comfortaa"/>
                <a:sym typeface="Comfortaa"/>
              </a:rPr>
              <a:t>Matériel de jeu</a:t>
            </a:r>
            <a:endParaRPr>
              <a:latin typeface="Comfortaa"/>
              <a:ea typeface="Comfortaa"/>
              <a:cs typeface="Comfortaa"/>
              <a:sym typeface="Comfortaa"/>
            </a:endParaRPr>
          </a:p>
          <a:p>
            <a:pPr indent="0" lvl="0" marL="0">
              <a:spcBef>
                <a:spcPts val="0"/>
              </a:spcBef>
              <a:spcAft>
                <a:spcPts val="0"/>
              </a:spcAft>
              <a:buNone/>
            </a:pPr>
            <a:r>
              <a:t/>
            </a:r>
            <a:endParaRPr>
              <a:latin typeface="Comfortaa"/>
              <a:ea typeface="Comfortaa"/>
              <a:cs typeface="Comfortaa"/>
              <a:sym typeface="Comfortaa"/>
            </a:endParaRPr>
          </a:p>
          <a:p>
            <a:pPr indent="0" lvl="0" marL="0">
              <a:spcBef>
                <a:spcPts val="0"/>
              </a:spcBef>
              <a:spcAft>
                <a:spcPts val="0"/>
              </a:spcAft>
              <a:buNone/>
            </a:pPr>
            <a:r>
              <a:rPr lang="fr">
                <a:latin typeface="Comfortaa"/>
                <a:ea typeface="Comfortaa"/>
                <a:cs typeface="Comfortaa"/>
                <a:sym typeface="Comfortaa"/>
              </a:rPr>
              <a:t>1 set </a:t>
            </a:r>
            <a:r>
              <a:rPr lang="fr">
                <a:latin typeface="Comfortaa"/>
                <a:ea typeface="Comfortaa"/>
                <a:cs typeface="Comfortaa"/>
                <a:sym typeface="Comfortaa"/>
              </a:rPr>
              <a:t>par groupe</a:t>
            </a:r>
            <a:endParaRPr>
              <a:latin typeface="Comfortaa"/>
              <a:ea typeface="Comfortaa"/>
              <a:cs typeface="Comfortaa"/>
              <a:sym typeface="Comfortaa"/>
            </a:endParaRPr>
          </a:p>
          <a:p>
            <a:pPr indent="0" lvl="0" marL="0" rtl="0">
              <a:spcBef>
                <a:spcPts val="0"/>
              </a:spcBef>
              <a:spcAft>
                <a:spcPts val="0"/>
              </a:spcAft>
              <a:buNone/>
            </a:pPr>
            <a:r>
              <a:t/>
            </a:r>
            <a:endParaRPr>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graphicFrame>
        <p:nvGraphicFramePr>
          <p:cNvPr id="454" name="Google Shape;454;p58"/>
          <p:cNvGraphicFramePr/>
          <p:nvPr/>
        </p:nvGraphicFramePr>
        <p:xfrm>
          <a:off x="0" y="0"/>
          <a:ext cx="3000000" cy="3000000"/>
        </p:xfrm>
        <a:graphic>
          <a:graphicData uri="http://schemas.openxmlformats.org/drawingml/2006/table">
            <a:tbl>
              <a:tblPr>
                <a:noFill/>
                <a:tableStyleId>{723B5C6C-2D82-4F2A-93AE-A6E5E784D8D7}</a:tableStyleId>
              </a:tblPr>
              <a:tblGrid>
                <a:gridCol w="1828800"/>
                <a:gridCol w="1828800"/>
                <a:gridCol w="1828800"/>
                <a:gridCol w="1828800"/>
                <a:gridCol w="1828800"/>
              </a:tblGrid>
              <a:tr h="1107575">
                <a:tc>
                  <a:txBody>
                    <a:bodyPr>
                      <a:noAutofit/>
                    </a:bodyPr>
                    <a:lstStyle/>
                    <a:p>
                      <a:pPr indent="0" lvl="0" marL="0" rtl="0" algn="ctr">
                        <a:spcBef>
                          <a:spcPts val="0"/>
                        </a:spcBef>
                        <a:spcAft>
                          <a:spcPts val="0"/>
                        </a:spcAft>
                        <a:buNone/>
                      </a:pPr>
                      <a:r>
                        <a:rPr b="1" lang="fr" sz="1000">
                          <a:latin typeface="Comfortaa"/>
                          <a:ea typeface="Comfortaa"/>
                          <a:cs typeface="Comfortaa"/>
                          <a:sym typeface="Comfortaa"/>
                        </a:rPr>
                        <a:t>Surcharge </a:t>
                      </a:r>
                      <a:endParaRPr b="1" sz="1000">
                        <a:latin typeface="Comfortaa"/>
                        <a:ea typeface="Comfortaa"/>
                        <a:cs typeface="Comfortaa"/>
                        <a:sym typeface="Comfortaa"/>
                      </a:endParaRPr>
                    </a:p>
                    <a:p>
                      <a:pPr indent="0" lvl="0" marL="0" rtl="0" algn="ctr">
                        <a:spcBef>
                          <a:spcPts val="0"/>
                        </a:spcBef>
                        <a:spcAft>
                          <a:spcPts val="0"/>
                        </a:spcAft>
                        <a:buNone/>
                      </a:pPr>
                      <a:r>
                        <a:rPr b="1" lang="fr" sz="1000">
                          <a:latin typeface="Comfortaa"/>
                          <a:ea typeface="Comfortaa"/>
                          <a:cs typeface="Comfortaa"/>
                          <a:sym typeface="Comfortaa"/>
                        </a:rPr>
                        <a:t>mentale</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p>
                      <a:pPr indent="0" lvl="0" marL="0" rtl="0" algn="l">
                        <a:spcBef>
                          <a:spcPts val="0"/>
                        </a:spcBef>
                        <a:spcAft>
                          <a:spcPts val="0"/>
                        </a:spcAft>
                        <a:buNone/>
                      </a:pPr>
                      <a:r>
                        <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Bluff</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Solution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provisoire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Fuite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organisée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Lièvre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07575">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Tortue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Disque rayé</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Provocation</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Froid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et chaud</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Fait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accompli</a:t>
                      </a:r>
                      <a:endParaRPr b="1" sz="10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455" name="Google Shape;455;p58"/>
          <p:cNvPicPr preferRelativeResize="0"/>
          <p:nvPr/>
        </p:nvPicPr>
        <p:blipFill>
          <a:blip r:embed="rId3">
            <a:alphaModFix/>
          </a:blip>
          <a:stretch>
            <a:fillRect/>
          </a:stretch>
        </p:blipFill>
        <p:spPr>
          <a:xfrm>
            <a:off x="4344883" y="538538"/>
            <a:ext cx="403515" cy="490143"/>
          </a:xfrm>
          <a:prstGeom prst="rect">
            <a:avLst/>
          </a:prstGeom>
          <a:noFill/>
          <a:ln>
            <a:noFill/>
          </a:ln>
        </p:spPr>
      </p:pic>
      <p:pic>
        <p:nvPicPr>
          <p:cNvPr id="456" name="Google Shape;456;p58"/>
          <p:cNvPicPr preferRelativeResize="0"/>
          <p:nvPr/>
        </p:nvPicPr>
        <p:blipFill>
          <a:blip r:embed="rId4">
            <a:alphaModFix/>
          </a:blip>
          <a:stretch>
            <a:fillRect/>
          </a:stretch>
        </p:blipFill>
        <p:spPr>
          <a:xfrm>
            <a:off x="516750" y="425550"/>
            <a:ext cx="814555" cy="610915"/>
          </a:xfrm>
          <a:prstGeom prst="rect">
            <a:avLst/>
          </a:prstGeom>
          <a:noFill/>
          <a:ln>
            <a:noFill/>
          </a:ln>
        </p:spPr>
      </p:pic>
      <p:pic>
        <p:nvPicPr>
          <p:cNvPr id="457" name="Google Shape;457;p58"/>
          <p:cNvPicPr preferRelativeResize="0"/>
          <p:nvPr/>
        </p:nvPicPr>
        <p:blipFill>
          <a:blip r:embed="rId5">
            <a:alphaModFix/>
          </a:blip>
          <a:stretch>
            <a:fillRect/>
          </a:stretch>
        </p:blipFill>
        <p:spPr>
          <a:xfrm>
            <a:off x="2477725" y="501749"/>
            <a:ext cx="573775" cy="516407"/>
          </a:xfrm>
          <a:prstGeom prst="rect">
            <a:avLst/>
          </a:prstGeom>
          <a:noFill/>
          <a:ln>
            <a:noFill/>
          </a:ln>
        </p:spPr>
      </p:pic>
      <p:pic>
        <p:nvPicPr>
          <p:cNvPr id="458" name="Google Shape;458;p58"/>
          <p:cNvPicPr preferRelativeResize="0"/>
          <p:nvPr/>
        </p:nvPicPr>
        <p:blipFill>
          <a:blip r:embed="rId6">
            <a:alphaModFix/>
          </a:blip>
          <a:stretch>
            <a:fillRect/>
          </a:stretch>
        </p:blipFill>
        <p:spPr>
          <a:xfrm>
            <a:off x="8025662" y="501748"/>
            <a:ext cx="375651" cy="450698"/>
          </a:xfrm>
          <a:prstGeom prst="rect">
            <a:avLst/>
          </a:prstGeom>
          <a:noFill/>
          <a:ln>
            <a:noFill/>
          </a:ln>
        </p:spPr>
      </p:pic>
      <p:pic>
        <p:nvPicPr>
          <p:cNvPr id="459" name="Google Shape;459;p58"/>
          <p:cNvPicPr preferRelativeResize="0"/>
          <p:nvPr/>
        </p:nvPicPr>
        <p:blipFill>
          <a:blip r:embed="rId7">
            <a:alphaModFix/>
          </a:blip>
          <a:stretch>
            <a:fillRect/>
          </a:stretch>
        </p:blipFill>
        <p:spPr>
          <a:xfrm>
            <a:off x="724656" y="1438611"/>
            <a:ext cx="352092" cy="450698"/>
          </a:xfrm>
          <a:prstGeom prst="rect">
            <a:avLst/>
          </a:prstGeom>
          <a:noFill/>
          <a:ln>
            <a:noFill/>
          </a:ln>
        </p:spPr>
      </p:pic>
      <p:pic>
        <p:nvPicPr>
          <p:cNvPr id="460" name="Google Shape;460;p58"/>
          <p:cNvPicPr preferRelativeResize="0"/>
          <p:nvPr/>
        </p:nvPicPr>
        <p:blipFill>
          <a:blip r:embed="rId8">
            <a:alphaModFix/>
          </a:blip>
          <a:stretch>
            <a:fillRect/>
          </a:stretch>
        </p:blipFill>
        <p:spPr>
          <a:xfrm>
            <a:off x="2539267" y="1491211"/>
            <a:ext cx="450693" cy="450698"/>
          </a:xfrm>
          <a:prstGeom prst="rect">
            <a:avLst/>
          </a:prstGeom>
          <a:noFill/>
          <a:ln>
            <a:noFill/>
          </a:ln>
        </p:spPr>
      </p:pic>
      <p:pic>
        <p:nvPicPr>
          <p:cNvPr id="461" name="Google Shape;461;p58"/>
          <p:cNvPicPr preferRelativeResize="0"/>
          <p:nvPr/>
        </p:nvPicPr>
        <p:blipFill>
          <a:blip r:embed="rId9">
            <a:alphaModFix/>
          </a:blip>
          <a:stretch>
            <a:fillRect/>
          </a:stretch>
        </p:blipFill>
        <p:spPr>
          <a:xfrm>
            <a:off x="6140934" y="1623076"/>
            <a:ext cx="573778" cy="381323"/>
          </a:xfrm>
          <a:prstGeom prst="rect">
            <a:avLst/>
          </a:prstGeom>
          <a:noFill/>
          <a:ln>
            <a:noFill/>
          </a:ln>
        </p:spPr>
      </p:pic>
      <p:pic>
        <p:nvPicPr>
          <p:cNvPr id="462" name="Google Shape;462;p58"/>
          <p:cNvPicPr preferRelativeResize="0"/>
          <p:nvPr/>
        </p:nvPicPr>
        <p:blipFill rotWithShape="1">
          <a:blip r:embed="rId10">
            <a:alphaModFix/>
          </a:blip>
          <a:srcRect b="0" l="14192" r="27974" t="14383"/>
          <a:stretch/>
        </p:blipFill>
        <p:spPr>
          <a:xfrm>
            <a:off x="8067403" y="1601978"/>
            <a:ext cx="292182" cy="450697"/>
          </a:xfrm>
          <a:prstGeom prst="rect">
            <a:avLst/>
          </a:prstGeom>
          <a:noFill/>
          <a:ln>
            <a:noFill/>
          </a:ln>
        </p:spPr>
      </p:pic>
      <p:pic>
        <p:nvPicPr>
          <p:cNvPr id="463" name="Google Shape;463;p58"/>
          <p:cNvPicPr preferRelativeResize="0"/>
          <p:nvPr/>
        </p:nvPicPr>
        <p:blipFill>
          <a:blip r:embed="rId11">
            <a:alphaModFix/>
          </a:blip>
          <a:stretch>
            <a:fillRect/>
          </a:stretch>
        </p:blipFill>
        <p:spPr>
          <a:xfrm>
            <a:off x="4339662" y="1525054"/>
            <a:ext cx="321826" cy="423612"/>
          </a:xfrm>
          <a:prstGeom prst="rect">
            <a:avLst/>
          </a:prstGeom>
          <a:noFill/>
          <a:ln>
            <a:noFill/>
          </a:ln>
        </p:spPr>
      </p:pic>
      <p:pic>
        <p:nvPicPr>
          <p:cNvPr id="464" name="Google Shape;464;p58"/>
          <p:cNvPicPr preferRelativeResize="0"/>
          <p:nvPr/>
        </p:nvPicPr>
        <p:blipFill>
          <a:blip r:embed="rId12">
            <a:alphaModFix/>
          </a:blip>
          <a:stretch>
            <a:fillRect/>
          </a:stretch>
        </p:blipFill>
        <p:spPr>
          <a:xfrm>
            <a:off x="6257371" y="538558"/>
            <a:ext cx="450692" cy="414949"/>
          </a:xfrm>
          <a:prstGeom prst="rect">
            <a:avLst/>
          </a:prstGeom>
          <a:noFill/>
          <a:ln>
            <a:noFill/>
          </a:ln>
        </p:spPr>
      </p:pic>
      <p:graphicFrame>
        <p:nvGraphicFramePr>
          <p:cNvPr id="465" name="Google Shape;465;p58"/>
          <p:cNvGraphicFramePr/>
          <p:nvPr/>
        </p:nvGraphicFramePr>
        <p:xfrm>
          <a:off x="0" y="2971800"/>
          <a:ext cx="3000000" cy="3000000"/>
        </p:xfrm>
        <a:graphic>
          <a:graphicData uri="http://schemas.openxmlformats.org/drawingml/2006/table">
            <a:tbl>
              <a:tblPr>
                <a:noFill/>
                <a:tableStyleId>{723B5C6C-2D82-4F2A-93AE-A6E5E784D8D7}</a:tableStyleId>
              </a:tblPr>
              <a:tblGrid>
                <a:gridCol w="1828800"/>
                <a:gridCol w="1828800"/>
                <a:gridCol w="1828800"/>
                <a:gridCol w="1828800"/>
                <a:gridCol w="1828800"/>
              </a:tblGrid>
              <a:tr h="836675">
                <a:tc>
                  <a:txBody>
                    <a:bodyPr>
                      <a:noAutofit/>
                    </a:bodyPr>
                    <a:lstStyle/>
                    <a:p>
                      <a:pPr indent="0" lvl="0" marL="0" rtl="0" algn="ctr">
                        <a:spcBef>
                          <a:spcPts val="0"/>
                        </a:spcBef>
                        <a:spcAft>
                          <a:spcPts val="0"/>
                        </a:spcAft>
                        <a:buNone/>
                      </a:pPr>
                      <a:r>
                        <a:rPr b="1" lang="fr" sz="1000">
                          <a:latin typeface="Comfortaa"/>
                          <a:ea typeface="Comfortaa"/>
                          <a:cs typeface="Comfortaa"/>
                          <a:sym typeface="Comfortaa"/>
                        </a:rPr>
                        <a:t>Dernière </a:t>
                      </a:r>
                      <a:endParaRPr b="1" sz="1000">
                        <a:latin typeface="Comfortaa"/>
                        <a:ea typeface="Comfortaa"/>
                        <a:cs typeface="Comfortaa"/>
                        <a:sym typeface="Comfortaa"/>
                      </a:endParaRPr>
                    </a:p>
                    <a:p>
                      <a:pPr indent="0" lvl="0" marL="0" rtl="0" algn="ctr">
                        <a:spcBef>
                          <a:spcPts val="0"/>
                        </a:spcBef>
                        <a:spcAft>
                          <a:spcPts val="0"/>
                        </a:spcAft>
                        <a:buNone/>
                      </a:pPr>
                      <a:r>
                        <a:rPr b="1" lang="fr" sz="1000">
                          <a:latin typeface="Comfortaa"/>
                          <a:ea typeface="Comfortaa"/>
                          <a:cs typeface="Comfortaa"/>
                          <a:sym typeface="Comfortaa"/>
                        </a:rPr>
                        <a:t>chance</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p>
                      <a:pPr indent="0" lvl="0" marL="0" rtl="0" algn="l">
                        <a:spcBef>
                          <a:spcPts val="0"/>
                        </a:spcBef>
                        <a:spcAft>
                          <a:spcPts val="0"/>
                        </a:spcAft>
                        <a:buClr>
                          <a:srgbClr val="000000"/>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Renvoi</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spcBef>
                          <a:spcPts val="0"/>
                        </a:spcBef>
                        <a:spcAft>
                          <a:spcPts val="0"/>
                        </a:spcAft>
                        <a:buNone/>
                      </a:pPr>
                      <a:r>
                        <a:t/>
                      </a:r>
                      <a:endParaRPr sz="1000">
                        <a:solidFill>
                          <a:schemeClr val="dk1"/>
                        </a:solidFill>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Promesse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Engagement</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Commander</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r>
              <a:tr h="836675">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Dévoiler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son jeu</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Silence</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Avertissement</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Reformulation</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Questions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sz="1000">
                          <a:solidFill>
                            <a:schemeClr val="dk1"/>
                          </a:solidFill>
                          <a:latin typeface="Comfortaa"/>
                          <a:ea typeface="Comfortaa"/>
                          <a:cs typeface="Comfortaa"/>
                          <a:sym typeface="Comfortaa"/>
                        </a:rPr>
                        <a:t>ouvertes</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None/>
                      </a:pPr>
                      <a:r>
                        <a:t/>
                      </a:r>
                      <a:endParaRPr sz="1000">
                        <a:latin typeface="Comfortaa"/>
                        <a:ea typeface="Comfortaa"/>
                        <a:cs typeface="Comfortaa"/>
                        <a:sym typeface="Comfortaa"/>
                      </a:endParaRPr>
                    </a:p>
                  </a:txBody>
                  <a:tcPr marT="91425" marB="91425" marR="91425" marL="91425"/>
                </a:tc>
              </a:tr>
            </a:tbl>
          </a:graphicData>
        </a:graphic>
      </p:graphicFrame>
      <p:pic>
        <p:nvPicPr>
          <p:cNvPr id="466" name="Google Shape;466;p58"/>
          <p:cNvPicPr preferRelativeResize="0"/>
          <p:nvPr/>
        </p:nvPicPr>
        <p:blipFill>
          <a:blip r:embed="rId13">
            <a:alphaModFix/>
          </a:blip>
          <a:stretch>
            <a:fillRect/>
          </a:stretch>
        </p:blipFill>
        <p:spPr>
          <a:xfrm>
            <a:off x="6106985" y="3387547"/>
            <a:ext cx="641673" cy="486848"/>
          </a:xfrm>
          <a:prstGeom prst="rect">
            <a:avLst/>
          </a:prstGeom>
          <a:noFill/>
          <a:ln>
            <a:noFill/>
          </a:ln>
        </p:spPr>
      </p:pic>
      <p:pic>
        <p:nvPicPr>
          <p:cNvPr id="467" name="Google Shape;467;p58"/>
          <p:cNvPicPr preferRelativeResize="0"/>
          <p:nvPr/>
        </p:nvPicPr>
        <p:blipFill rotWithShape="1">
          <a:blip r:embed="rId14">
            <a:alphaModFix/>
          </a:blip>
          <a:srcRect b="21643" l="0" r="0" t="25989"/>
          <a:stretch/>
        </p:blipFill>
        <p:spPr>
          <a:xfrm>
            <a:off x="4243468" y="3371306"/>
            <a:ext cx="868622" cy="454854"/>
          </a:xfrm>
          <a:prstGeom prst="rect">
            <a:avLst/>
          </a:prstGeom>
          <a:noFill/>
          <a:ln>
            <a:noFill/>
          </a:ln>
        </p:spPr>
      </p:pic>
      <p:pic>
        <p:nvPicPr>
          <p:cNvPr id="468" name="Google Shape;468;p58"/>
          <p:cNvPicPr preferRelativeResize="0"/>
          <p:nvPr/>
        </p:nvPicPr>
        <p:blipFill>
          <a:blip r:embed="rId15">
            <a:alphaModFix/>
          </a:blip>
          <a:stretch>
            <a:fillRect/>
          </a:stretch>
        </p:blipFill>
        <p:spPr>
          <a:xfrm>
            <a:off x="675363" y="4502613"/>
            <a:ext cx="450675" cy="450675"/>
          </a:xfrm>
          <a:prstGeom prst="rect">
            <a:avLst/>
          </a:prstGeom>
          <a:noFill/>
          <a:ln>
            <a:noFill/>
          </a:ln>
        </p:spPr>
      </p:pic>
      <p:pic>
        <p:nvPicPr>
          <p:cNvPr id="469" name="Google Shape;469;p58"/>
          <p:cNvPicPr preferRelativeResize="0"/>
          <p:nvPr/>
        </p:nvPicPr>
        <p:blipFill>
          <a:blip r:embed="rId16">
            <a:alphaModFix/>
          </a:blip>
          <a:stretch>
            <a:fillRect/>
          </a:stretch>
        </p:blipFill>
        <p:spPr>
          <a:xfrm>
            <a:off x="6164871" y="4405245"/>
            <a:ext cx="525890" cy="525885"/>
          </a:xfrm>
          <a:prstGeom prst="rect">
            <a:avLst/>
          </a:prstGeom>
          <a:noFill/>
          <a:ln>
            <a:noFill/>
          </a:ln>
        </p:spPr>
      </p:pic>
      <p:pic>
        <p:nvPicPr>
          <p:cNvPr id="470" name="Google Shape;470;p58"/>
          <p:cNvPicPr preferRelativeResize="0"/>
          <p:nvPr/>
        </p:nvPicPr>
        <p:blipFill>
          <a:blip r:embed="rId17">
            <a:alphaModFix/>
          </a:blip>
          <a:stretch>
            <a:fillRect/>
          </a:stretch>
        </p:blipFill>
        <p:spPr>
          <a:xfrm>
            <a:off x="7885641" y="3355294"/>
            <a:ext cx="655684" cy="486847"/>
          </a:xfrm>
          <a:prstGeom prst="rect">
            <a:avLst/>
          </a:prstGeom>
          <a:noFill/>
          <a:ln>
            <a:noFill/>
          </a:ln>
        </p:spPr>
      </p:pic>
      <p:pic>
        <p:nvPicPr>
          <p:cNvPr id="471" name="Google Shape;471;p58"/>
          <p:cNvPicPr preferRelativeResize="0"/>
          <p:nvPr/>
        </p:nvPicPr>
        <p:blipFill>
          <a:blip r:embed="rId18">
            <a:alphaModFix/>
          </a:blip>
          <a:stretch>
            <a:fillRect/>
          </a:stretch>
        </p:blipFill>
        <p:spPr>
          <a:xfrm>
            <a:off x="7992602" y="4484526"/>
            <a:ext cx="486850" cy="486850"/>
          </a:xfrm>
          <a:prstGeom prst="rect">
            <a:avLst/>
          </a:prstGeom>
          <a:noFill/>
          <a:ln>
            <a:noFill/>
          </a:ln>
        </p:spPr>
      </p:pic>
      <p:pic>
        <p:nvPicPr>
          <p:cNvPr id="472" name="Google Shape;472;p58"/>
          <p:cNvPicPr preferRelativeResize="0"/>
          <p:nvPr/>
        </p:nvPicPr>
        <p:blipFill>
          <a:blip r:embed="rId19">
            <a:alphaModFix/>
          </a:blip>
          <a:stretch>
            <a:fillRect/>
          </a:stretch>
        </p:blipFill>
        <p:spPr>
          <a:xfrm>
            <a:off x="4298099" y="4395003"/>
            <a:ext cx="619974" cy="546367"/>
          </a:xfrm>
          <a:prstGeom prst="rect">
            <a:avLst/>
          </a:prstGeom>
          <a:noFill/>
          <a:ln>
            <a:noFill/>
          </a:ln>
        </p:spPr>
      </p:pic>
      <p:pic>
        <p:nvPicPr>
          <p:cNvPr id="473" name="Google Shape;473;p58"/>
          <p:cNvPicPr preferRelativeResize="0"/>
          <p:nvPr/>
        </p:nvPicPr>
        <p:blipFill>
          <a:blip r:embed="rId20">
            <a:alphaModFix/>
          </a:blip>
          <a:stretch>
            <a:fillRect/>
          </a:stretch>
        </p:blipFill>
        <p:spPr>
          <a:xfrm>
            <a:off x="4002847" y="3367111"/>
            <a:ext cx="332038" cy="375316"/>
          </a:xfrm>
          <a:prstGeom prst="rect">
            <a:avLst/>
          </a:prstGeom>
          <a:noFill/>
          <a:ln>
            <a:noFill/>
          </a:ln>
        </p:spPr>
      </p:pic>
      <p:pic>
        <p:nvPicPr>
          <p:cNvPr id="474" name="Google Shape;474;p58"/>
          <p:cNvPicPr preferRelativeResize="0"/>
          <p:nvPr/>
        </p:nvPicPr>
        <p:blipFill>
          <a:blip r:embed="rId21">
            <a:alphaModFix/>
          </a:blip>
          <a:stretch>
            <a:fillRect/>
          </a:stretch>
        </p:blipFill>
        <p:spPr>
          <a:xfrm>
            <a:off x="2359908" y="3358928"/>
            <a:ext cx="763613" cy="544081"/>
          </a:xfrm>
          <a:prstGeom prst="rect">
            <a:avLst/>
          </a:prstGeom>
          <a:noFill/>
          <a:ln>
            <a:noFill/>
          </a:ln>
        </p:spPr>
      </p:pic>
      <p:pic>
        <p:nvPicPr>
          <p:cNvPr id="475" name="Google Shape;475;p58"/>
          <p:cNvPicPr preferRelativeResize="0"/>
          <p:nvPr/>
        </p:nvPicPr>
        <p:blipFill>
          <a:blip r:embed="rId22">
            <a:alphaModFix/>
          </a:blip>
          <a:stretch>
            <a:fillRect/>
          </a:stretch>
        </p:blipFill>
        <p:spPr>
          <a:xfrm>
            <a:off x="2525423" y="4405247"/>
            <a:ext cx="525888" cy="525886"/>
          </a:xfrm>
          <a:prstGeom prst="rect">
            <a:avLst/>
          </a:prstGeom>
          <a:noFill/>
          <a:ln>
            <a:noFill/>
          </a:ln>
        </p:spPr>
      </p:pic>
      <p:pic>
        <p:nvPicPr>
          <p:cNvPr id="476" name="Google Shape;476;p58"/>
          <p:cNvPicPr preferRelativeResize="0"/>
          <p:nvPr/>
        </p:nvPicPr>
        <p:blipFill rotWithShape="1">
          <a:blip r:embed="rId23">
            <a:alphaModFix/>
          </a:blip>
          <a:srcRect b="13359" l="0" r="0" t="13476"/>
          <a:stretch/>
        </p:blipFill>
        <p:spPr>
          <a:xfrm>
            <a:off x="583167" y="3455350"/>
            <a:ext cx="619975" cy="453600"/>
          </a:xfrm>
          <a:prstGeom prst="rect">
            <a:avLst/>
          </a:prstGeom>
          <a:noFill/>
          <a:ln>
            <a:noFill/>
          </a:ln>
        </p:spPr>
      </p:pic>
      <p:sp>
        <p:nvSpPr>
          <p:cNvPr id="477" name="Google Shape;477;p58"/>
          <p:cNvSpPr txBox="1"/>
          <p:nvPr>
            <p:ph type="title"/>
          </p:nvPr>
        </p:nvSpPr>
        <p:spPr>
          <a:xfrm>
            <a:off x="0" y="2215150"/>
            <a:ext cx="9088500" cy="7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omfortaa"/>
                <a:ea typeface="Comfortaa"/>
                <a:cs typeface="Comfortaa"/>
                <a:sym typeface="Comfortaa"/>
              </a:rPr>
              <a:t>Cochez ce que vous détectez chez l’autre</a:t>
            </a:r>
            <a:endParaRPr>
              <a:latin typeface="Comfortaa"/>
              <a:ea typeface="Comfortaa"/>
              <a:cs typeface="Comfortaa"/>
              <a:sym typeface="Comfortaa"/>
            </a:endParaRPr>
          </a:p>
        </p:txBody>
      </p:sp>
      <p:sp>
        <p:nvSpPr>
          <p:cNvPr id="478" name="Google Shape;478;p58"/>
          <p:cNvSpPr/>
          <p:nvPr/>
        </p:nvSpPr>
        <p:spPr>
          <a:xfrm>
            <a:off x="2019350" y="316475"/>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Google Shape;479;p58"/>
          <p:cNvSpPr txBox="1"/>
          <p:nvPr/>
        </p:nvSpPr>
        <p:spPr>
          <a:xfrm>
            <a:off x="1873001" y="48050"/>
            <a:ext cx="486900" cy="13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800"/>
              <a:t>Tour 2</a:t>
            </a:r>
            <a:endParaRPr sz="800"/>
          </a:p>
        </p:txBody>
      </p:sp>
      <p:sp>
        <p:nvSpPr>
          <p:cNvPr id="480" name="Google Shape;480;p58"/>
          <p:cNvSpPr/>
          <p:nvPr/>
        </p:nvSpPr>
        <p:spPr>
          <a:xfrm>
            <a:off x="2019350" y="773675"/>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Google Shape;481;p58"/>
          <p:cNvSpPr txBox="1"/>
          <p:nvPr/>
        </p:nvSpPr>
        <p:spPr>
          <a:xfrm>
            <a:off x="1873001" y="505250"/>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482" name="Google Shape;482;p58"/>
          <p:cNvSpPr/>
          <p:nvPr/>
        </p:nvSpPr>
        <p:spPr>
          <a:xfrm>
            <a:off x="146350" y="3311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 name="Google Shape;483;p58"/>
          <p:cNvSpPr txBox="1"/>
          <p:nvPr/>
        </p:nvSpPr>
        <p:spPr>
          <a:xfrm>
            <a:off x="1" y="627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484" name="Google Shape;484;p58"/>
          <p:cNvSpPr/>
          <p:nvPr/>
        </p:nvSpPr>
        <p:spPr>
          <a:xfrm>
            <a:off x="146350" y="7883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 name="Google Shape;485;p58"/>
          <p:cNvSpPr txBox="1"/>
          <p:nvPr/>
        </p:nvSpPr>
        <p:spPr>
          <a:xfrm>
            <a:off x="1" y="5199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486" name="Google Shape;486;p58"/>
          <p:cNvSpPr/>
          <p:nvPr/>
        </p:nvSpPr>
        <p:spPr>
          <a:xfrm>
            <a:off x="146350" y="14741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Google Shape;487;p58"/>
          <p:cNvSpPr txBox="1"/>
          <p:nvPr/>
        </p:nvSpPr>
        <p:spPr>
          <a:xfrm>
            <a:off x="1" y="12057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488" name="Google Shape;488;p58"/>
          <p:cNvSpPr/>
          <p:nvPr/>
        </p:nvSpPr>
        <p:spPr>
          <a:xfrm>
            <a:off x="146350" y="19313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Google Shape;489;p58"/>
          <p:cNvSpPr txBox="1"/>
          <p:nvPr/>
        </p:nvSpPr>
        <p:spPr>
          <a:xfrm>
            <a:off x="1" y="16629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490" name="Google Shape;490;p58"/>
          <p:cNvSpPr/>
          <p:nvPr/>
        </p:nvSpPr>
        <p:spPr>
          <a:xfrm>
            <a:off x="3803950" y="3311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Google Shape;491;p58"/>
          <p:cNvSpPr txBox="1"/>
          <p:nvPr/>
        </p:nvSpPr>
        <p:spPr>
          <a:xfrm>
            <a:off x="3657601" y="627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492" name="Google Shape;492;p58"/>
          <p:cNvSpPr/>
          <p:nvPr/>
        </p:nvSpPr>
        <p:spPr>
          <a:xfrm>
            <a:off x="3803950" y="7883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 name="Google Shape;493;p58"/>
          <p:cNvSpPr txBox="1"/>
          <p:nvPr/>
        </p:nvSpPr>
        <p:spPr>
          <a:xfrm>
            <a:off x="3657601" y="5199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494" name="Google Shape;494;p58"/>
          <p:cNvSpPr/>
          <p:nvPr/>
        </p:nvSpPr>
        <p:spPr>
          <a:xfrm>
            <a:off x="3803950" y="14741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Google Shape;495;p58"/>
          <p:cNvSpPr txBox="1"/>
          <p:nvPr/>
        </p:nvSpPr>
        <p:spPr>
          <a:xfrm>
            <a:off x="3657601" y="12057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496" name="Google Shape;496;p58"/>
          <p:cNvSpPr/>
          <p:nvPr/>
        </p:nvSpPr>
        <p:spPr>
          <a:xfrm>
            <a:off x="3803950" y="19313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Google Shape;497;p58"/>
          <p:cNvSpPr txBox="1"/>
          <p:nvPr/>
        </p:nvSpPr>
        <p:spPr>
          <a:xfrm>
            <a:off x="3657601" y="16629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498" name="Google Shape;498;p58"/>
          <p:cNvSpPr/>
          <p:nvPr/>
        </p:nvSpPr>
        <p:spPr>
          <a:xfrm>
            <a:off x="5632750" y="3311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Google Shape;499;p58"/>
          <p:cNvSpPr txBox="1"/>
          <p:nvPr/>
        </p:nvSpPr>
        <p:spPr>
          <a:xfrm>
            <a:off x="5486401" y="627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00" name="Google Shape;500;p58"/>
          <p:cNvSpPr/>
          <p:nvPr/>
        </p:nvSpPr>
        <p:spPr>
          <a:xfrm>
            <a:off x="5632750" y="7883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Google Shape;501;p58"/>
          <p:cNvSpPr txBox="1"/>
          <p:nvPr/>
        </p:nvSpPr>
        <p:spPr>
          <a:xfrm>
            <a:off x="5486401" y="5199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02" name="Google Shape;502;p58"/>
          <p:cNvSpPr/>
          <p:nvPr/>
        </p:nvSpPr>
        <p:spPr>
          <a:xfrm>
            <a:off x="5632750" y="14741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Google Shape;503;p58"/>
          <p:cNvSpPr txBox="1"/>
          <p:nvPr/>
        </p:nvSpPr>
        <p:spPr>
          <a:xfrm>
            <a:off x="5486401" y="12057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04" name="Google Shape;504;p58"/>
          <p:cNvSpPr/>
          <p:nvPr/>
        </p:nvSpPr>
        <p:spPr>
          <a:xfrm>
            <a:off x="5632750" y="19313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Google Shape;505;p58"/>
          <p:cNvSpPr txBox="1"/>
          <p:nvPr/>
        </p:nvSpPr>
        <p:spPr>
          <a:xfrm>
            <a:off x="5486401" y="16629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06" name="Google Shape;506;p58"/>
          <p:cNvSpPr/>
          <p:nvPr/>
        </p:nvSpPr>
        <p:spPr>
          <a:xfrm>
            <a:off x="7461550" y="3311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Google Shape;507;p58"/>
          <p:cNvSpPr txBox="1"/>
          <p:nvPr/>
        </p:nvSpPr>
        <p:spPr>
          <a:xfrm>
            <a:off x="7315201" y="627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08" name="Google Shape;508;p58"/>
          <p:cNvSpPr/>
          <p:nvPr/>
        </p:nvSpPr>
        <p:spPr>
          <a:xfrm>
            <a:off x="7461550" y="7883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Google Shape;509;p58"/>
          <p:cNvSpPr txBox="1"/>
          <p:nvPr/>
        </p:nvSpPr>
        <p:spPr>
          <a:xfrm>
            <a:off x="7315201" y="5199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10" name="Google Shape;510;p58"/>
          <p:cNvSpPr/>
          <p:nvPr/>
        </p:nvSpPr>
        <p:spPr>
          <a:xfrm>
            <a:off x="7461550" y="14741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1" name="Google Shape;511;p58"/>
          <p:cNvSpPr txBox="1"/>
          <p:nvPr/>
        </p:nvSpPr>
        <p:spPr>
          <a:xfrm>
            <a:off x="7315201" y="12057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12" name="Google Shape;512;p58"/>
          <p:cNvSpPr/>
          <p:nvPr/>
        </p:nvSpPr>
        <p:spPr>
          <a:xfrm>
            <a:off x="7461550" y="19313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3" name="Google Shape;513;p58"/>
          <p:cNvSpPr txBox="1"/>
          <p:nvPr/>
        </p:nvSpPr>
        <p:spPr>
          <a:xfrm>
            <a:off x="7315201" y="16629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14" name="Google Shape;514;p58"/>
          <p:cNvSpPr/>
          <p:nvPr/>
        </p:nvSpPr>
        <p:spPr>
          <a:xfrm>
            <a:off x="7385350" y="3150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5" name="Google Shape;515;p58"/>
          <p:cNvSpPr txBox="1"/>
          <p:nvPr/>
        </p:nvSpPr>
        <p:spPr>
          <a:xfrm>
            <a:off x="7239001" y="2882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16" name="Google Shape;516;p58"/>
          <p:cNvSpPr/>
          <p:nvPr/>
        </p:nvSpPr>
        <p:spPr>
          <a:xfrm>
            <a:off x="7385350" y="3607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7" name="Google Shape;517;p58"/>
          <p:cNvSpPr txBox="1"/>
          <p:nvPr/>
        </p:nvSpPr>
        <p:spPr>
          <a:xfrm>
            <a:off x="7239001" y="3339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18" name="Google Shape;518;p58"/>
          <p:cNvSpPr/>
          <p:nvPr/>
        </p:nvSpPr>
        <p:spPr>
          <a:xfrm>
            <a:off x="7385350" y="4293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Google Shape;519;p58"/>
          <p:cNvSpPr txBox="1"/>
          <p:nvPr/>
        </p:nvSpPr>
        <p:spPr>
          <a:xfrm>
            <a:off x="7239001" y="4025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20" name="Google Shape;520;p58"/>
          <p:cNvSpPr/>
          <p:nvPr/>
        </p:nvSpPr>
        <p:spPr>
          <a:xfrm>
            <a:off x="7385350" y="4750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Google Shape;521;p58"/>
          <p:cNvSpPr txBox="1"/>
          <p:nvPr/>
        </p:nvSpPr>
        <p:spPr>
          <a:xfrm>
            <a:off x="7239001" y="4482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22" name="Google Shape;522;p58"/>
          <p:cNvSpPr/>
          <p:nvPr/>
        </p:nvSpPr>
        <p:spPr>
          <a:xfrm>
            <a:off x="5632750" y="3150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Google Shape;523;p58"/>
          <p:cNvSpPr txBox="1"/>
          <p:nvPr/>
        </p:nvSpPr>
        <p:spPr>
          <a:xfrm>
            <a:off x="5486401" y="2882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24" name="Google Shape;524;p58"/>
          <p:cNvSpPr/>
          <p:nvPr/>
        </p:nvSpPr>
        <p:spPr>
          <a:xfrm>
            <a:off x="5632750" y="3607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5" name="Google Shape;525;p58"/>
          <p:cNvSpPr txBox="1"/>
          <p:nvPr/>
        </p:nvSpPr>
        <p:spPr>
          <a:xfrm>
            <a:off x="5486401" y="3339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26" name="Google Shape;526;p58"/>
          <p:cNvSpPr/>
          <p:nvPr/>
        </p:nvSpPr>
        <p:spPr>
          <a:xfrm>
            <a:off x="5632750" y="4293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Google Shape;527;p58"/>
          <p:cNvSpPr txBox="1"/>
          <p:nvPr/>
        </p:nvSpPr>
        <p:spPr>
          <a:xfrm>
            <a:off x="5486401" y="4025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28" name="Google Shape;528;p58"/>
          <p:cNvSpPr/>
          <p:nvPr/>
        </p:nvSpPr>
        <p:spPr>
          <a:xfrm>
            <a:off x="5632750" y="4750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9" name="Google Shape;529;p58"/>
          <p:cNvSpPr txBox="1"/>
          <p:nvPr/>
        </p:nvSpPr>
        <p:spPr>
          <a:xfrm>
            <a:off x="5486401" y="4482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30" name="Google Shape;530;p58"/>
          <p:cNvSpPr/>
          <p:nvPr/>
        </p:nvSpPr>
        <p:spPr>
          <a:xfrm>
            <a:off x="3803950" y="3150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1" name="Google Shape;531;p58"/>
          <p:cNvSpPr txBox="1"/>
          <p:nvPr/>
        </p:nvSpPr>
        <p:spPr>
          <a:xfrm>
            <a:off x="3657601" y="2882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32" name="Google Shape;532;p58"/>
          <p:cNvSpPr/>
          <p:nvPr/>
        </p:nvSpPr>
        <p:spPr>
          <a:xfrm>
            <a:off x="3803950" y="3607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 name="Google Shape;533;p58"/>
          <p:cNvSpPr txBox="1"/>
          <p:nvPr/>
        </p:nvSpPr>
        <p:spPr>
          <a:xfrm>
            <a:off x="3657601" y="3339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34" name="Google Shape;534;p58"/>
          <p:cNvSpPr/>
          <p:nvPr/>
        </p:nvSpPr>
        <p:spPr>
          <a:xfrm>
            <a:off x="3803950" y="4293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5" name="Google Shape;535;p58"/>
          <p:cNvSpPr txBox="1"/>
          <p:nvPr/>
        </p:nvSpPr>
        <p:spPr>
          <a:xfrm>
            <a:off x="3657601" y="4025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36" name="Google Shape;536;p58"/>
          <p:cNvSpPr/>
          <p:nvPr/>
        </p:nvSpPr>
        <p:spPr>
          <a:xfrm>
            <a:off x="3803950" y="4750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7" name="Google Shape;537;p58"/>
          <p:cNvSpPr txBox="1"/>
          <p:nvPr/>
        </p:nvSpPr>
        <p:spPr>
          <a:xfrm>
            <a:off x="3657601" y="4482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38" name="Google Shape;538;p58"/>
          <p:cNvSpPr/>
          <p:nvPr/>
        </p:nvSpPr>
        <p:spPr>
          <a:xfrm>
            <a:off x="1975150" y="3150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9" name="Google Shape;539;p58"/>
          <p:cNvSpPr txBox="1"/>
          <p:nvPr/>
        </p:nvSpPr>
        <p:spPr>
          <a:xfrm>
            <a:off x="1828801" y="2882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40" name="Google Shape;540;p58"/>
          <p:cNvSpPr/>
          <p:nvPr/>
        </p:nvSpPr>
        <p:spPr>
          <a:xfrm>
            <a:off x="1975150" y="3607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1" name="Google Shape;541;p58"/>
          <p:cNvSpPr txBox="1"/>
          <p:nvPr/>
        </p:nvSpPr>
        <p:spPr>
          <a:xfrm>
            <a:off x="1828801" y="3339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42" name="Google Shape;542;p58"/>
          <p:cNvSpPr/>
          <p:nvPr/>
        </p:nvSpPr>
        <p:spPr>
          <a:xfrm>
            <a:off x="1975150" y="4293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3" name="Google Shape;543;p58"/>
          <p:cNvSpPr txBox="1"/>
          <p:nvPr/>
        </p:nvSpPr>
        <p:spPr>
          <a:xfrm>
            <a:off x="1828801" y="4025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44" name="Google Shape;544;p58"/>
          <p:cNvSpPr/>
          <p:nvPr/>
        </p:nvSpPr>
        <p:spPr>
          <a:xfrm>
            <a:off x="1975150" y="4750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5" name="Google Shape;545;p58"/>
          <p:cNvSpPr txBox="1"/>
          <p:nvPr/>
        </p:nvSpPr>
        <p:spPr>
          <a:xfrm>
            <a:off x="1828801" y="4482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46" name="Google Shape;546;p58"/>
          <p:cNvSpPr/>
          <p:nvPr/>
        </p:nvSpPr>
        <p:spPr>
          <a:xfrm>
            <a:off x="146350" y="3150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7" name="Google Shape;547;p58"/>
          <p:cNvSpPr txBox="1"/>
          <p:nvPr/>
        </p:nvSpPr>
        <p:spPr>
          <a:xfrm>
            <a:off x="1" y="2882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48" name="Google Shape;548;p58"/>
          <p:cNvSpPr/>
          <p:nvPr/>
        </p:nvSpPr>
        <p:spPr>
          <a:xfrm>
            <a:off x="146350" y="3607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9" name="Google Shape;549;p58"/>
          <p:cNvSpPr txBox="1"/>
          <p:nvPr/>
        </p:nvSpPr>
        <p:spPr>
          <a:xfrm>
            <a:off x="1" y="3339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50" name="Google Shape;550;p58"/>
          <p:cNvSpPr/>
          <p:nvPr/>
        </p:nvSpPr>
        <p:spPr>
          <a:xfrm>
            <a:off x="146350" y="42935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1" name="Google Shape;551;p58"/>
          <p:cNvSpPr txBox="1"/>
          <p:nvPr/>
        </p:nvSpPr>
        <p:spPr>
          <a:xfrm>
            <a:off x="1" y="40251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52" name="Google Shape;552;p58"/>
          <p:cNvSpPr/>
          <p:nvPr/>
        </p:nvSpPr>
        <p:spPr>
          <a:xfrm>
            <a:off x="146350" y="47507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3" name="Google Shape;553;p58"/>
          <p:cNvSpPr txBox="1"/>
          <p:nvPr/>
        </p:nvSpPr>
        <p:spPr>
          <a:xfrm>
            <a:off x="1" y="44823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
        <p:nvSpPr>
          <p:cNvPr id="554" name="Google Shape;554;p58"/>
          <p:cNvSpPr/>
          <p:nvPr/>
        </p:nvSpPr>
        <p:spPr>
          <a:xfrm>
            <a:off x="1975150" y="14741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5" name="Google Shape;555;p58"/>
          <p:cNvSpPr txBox="1"/>
          <p:nvPr/>
        </p:nvSpPr>
        <p:spPr>
          <a:xfrm>
            <a:off x="1828801" y="12057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2</a:t>
            </a:r>
            <a:endParaRPr sz="800"/>
          </a:p>
        </p:txBody>
      </p:sp>
      <p:sp>
        <p:nvSpPr>
          <p:cNvPr id="556" name="Google Shape;556;p58"/>
          <p:cNvSpPr/>
          <p:nvPr/>
        </p:nvSpPr>
        <p:spPr>
          <a:xfrm>
            <a:off x="1975150" y="1931363"/>
            <a:ext cx="173700" cy="18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7" name="Google Shape;557;p58"/>
          <p:cNvSpPr txBox="1"/>
          <p:nvPr/>
        </p:nvSpPr>
        <p:spPr>
          <a:xfrm>
            <a:off x="1828801" y="1662938"/>
            <a:ext cx="486900" cy="1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800"/>
              <a:t>Tour 3</a:t>
            </a:r>
            <a:endParaRPr sz="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graphicFrame>
        <p:nvGraphicFramePr>
          <p:cNvPr id="562" name="Google Shape;562;p59"/>
          <p:cNvGraphicFramePr/>
          <p:nvPr/>
        </p:nvGraphicFramePr>
        <p:xfrm>
          <a:off x="1301650" y="1528500"/>
          <a:ext cx="3000000" cy="3000000"/>
        </p:xfrm>
        <a:graphic>
          <a:graphicData uri="http://schemas.openxmlformats.org/drawingml/2006/table">
            <a:tbl>
              <a:tblPr>
                <a:noFill/>
                <a:tableStyleId>{723B5C6C-2D82-4F2A-93AE-A6E5E784D8D7}</a:tableStyleId>
              </a:tblPr>
              <a:tblGrid>
                <a:gridCol w="3245225"/>
              </a:tblGrid>
              <a:tr h="903725">
                <a:tc>
                  <a:txBody>
                    <a:bodyPr>
                      <a:noAutofit/>
                    </a:bodyPr>
                    <a:lstStyle/>
                    <a:p>
                      <a:pPr indent="0" lvl="0" marL="0" rtl="0">
                        <a:spcBef>
                          <a:spcPts val="0"/>
                        </a:spcBef>
                        <a:spcAft>
                          <a:spcPts val="0"/>
                        </a:spcAft>
                        <a:buNone/>
                      </a:pPr>
                      <a:r>
                        <a:rPr lang="fr" sz="800">
                          <a:latin typeface="Comfortaa"/>
                          <a:ea typeface="Comfortaa"/>
                          <a:cs typeface="Comfortaa"/>
                          <a:sym typeface="Comfortaa"/>
                        </a:rPr>
                        <a:t>J’arrête la négociation si je n’obtiens pas ça (Stop négo)</a:t>
                      </a:r>
                      <a:endParaRPr sz="800">
                        <a:latin typeface="Comfortaa"/>
                        <a:ea typeface="Comfortaa"/>
                        <a:cs typeface="Comfortaa"/>
                        <a:sym typeface="Comfortaa"/>
                      </a:endParaRPr>
                    </a:p>
                  </a:txBody>
                  <a:tcPr marT="91425" marB="91425" marR="91425" marL="91425"/>
                </a:tc>
              </a:tr>
              <a:tr h="903725">
                <a:tc>
                  <a:txBody>
                    <a:bodyPr>
                      <a:noAutofit/>
                    </a:bodyPr>
                    <a:lstStyle/>
                    <a:p>
                      <a:pPr indent="0" lvl="0" marL="0" rtl="0">
                        <a:spcBef>
                          <a:spcPts val="0"/>
                        </a:spcBef>
                        <a:spcAft>
                          <a:spcPts val="0"/>
                        </a:spcAft>
                        <a:buNone/>
                      </a:pPr>
                      <a:r>
                        <a:rPr lang="fr" sz="800">
                          <a:latin typeface="Comfortaa"/>
                          <a:ea typeface="Comfortaa"/>
                          <a:cs typeface="Comfortaa"/>
                          <a:sym typeface="Comfortaa"/>
                        </a:rPr>
                        <a:t>Je suis prêt à sacrifier autre chose pour ça</a:t>
                      </a:r>
                      <a:endParaRPr sz="800">
                        <a:latin typeface="Comfortaa"/>
                        <a:ea typeface="Comfortaa"/>
                        <a:cs typeface="Comfortaa"/>
                        <a:sym typeface="Comfortaa"/>
                      </a:endParaRPr>
                    </a:p>
                  </a:txBody>
                  <a:tcPr marT="91425" marB="91425" marR="91425" marL="91425"/>
                </a:tc>
              </a:tr>
              <a:tr h="903725">
                <a:tc>
                  <a:txBody>
                    <a:bodyPr>
                      <a:noAutofit/>
                    </a:bodyPr>
                    <a:lstStyle/>
                    <a:p>
                      <a:pPr indent="0" lvl="0" marL="0" rtl="0">
                        <a:spcBef>
                          <a:spcPts val="0"/>
                        </a:spcBef>
                        <a:spcAft>
                          <a:spcPts val="0"/>
                        </a:spcAft>
                        <a:buClr>
                          <a:schemeClr val="dk1"/>
                        </a:buClr>
                        <a:buSzPts val="1100"/>
                        <a:buFont typeface="Arial"/>
                        <a:buNone/>
                      </a:pPr>
                      <a:r>
                        <a:rPr lang="fr" sz="800">
                          <a:solidFill>
                            <a:schemeClr val="dk1"/>
                          </a:solidFill>
                          <a:latin typeface="Comfortaa"/>
                          <a:ea typeface="Comfortaa"/>
                          <a:cs typeface="Comfortaa"/>
                          <a:sym typeface="Comfortaa"/>
                        </a:rPr>
                        <a:t>Je voudrais cela mais je ne sacrifierais rien pour l’obtenir</a:t>
                      </a:r>
                      <a:endParaRPr sz="800">
                        <a:latin typeface="Comfortaa"/>
                        <a:ea typeface="Comfortaa"/>
                        <a:cs typeface="Comfortaa"/>
                        <a:sym typeface="Comfortaa"/>
                      </a:endParaRPr>
                    </a:p>
                  </a:txBody>
                  <a:tcPr marT="91425" marB="91425" marR="91425" marL="91425"/>
                </a:tc>
              </a:tr>
              <a:tr h="903725">
                <a:tc>
                  <a:txBody>
                    <a:bodyPr>
                      <a:noAutofit/>
                    </a:bodyPr>
                    <a:lstStyle/>
                    <a:p>
                      <a:pPr indent="0" lvl="0" marL="0" rtl="0">
                        <a:spcBef>
                          <a:spcPts val="0"/>
                        </a:spcBef>
                        <a:spcAft>
                          <a:spcPts val="0"/>
                        </a:spcAft>
                        <a:buNone/>
                      </a:pPr>
                      <a:r>
                        <a:rPr lang="fr" sz="800">
                          <a:latin typeface="Comfortaa"/>
                          <a:ea typeface="Comfortaa"/>
                          <a:cs typeface="Comfortaa"/>
                          <a:sym typeface="Comfortaa"/>
                        </a:rPr>
                        <a:t>Je ne le veux pas mais tant qu’à faire autant demander (Bonus)</a:t>
                      </a:r>
                      <a:endParaRPr sz="800">
                        <a:latin typeface="Comfortaa"/>
                        <a:ea typeface="Comfortaa"/>
                        <a:cs typeface="Comfortaa"/>
                        <a:sym typeface="Comfortaa"/>
                      </a:endParaRPr>
                    </a:p>
                  </a:txBody>
                  <a:tcPr marT="91425" marB="91425" marR="91425" marL="91425"/>
                </a:tc>
              </a:tr>
            </a:tbl>
          </a:graphicData>
        </a:graphic>
      </p:graphicFrame>
      <p:grpSp>
        <p:nvGrpSpPr>
          <p:cNvPr id="563" name="Google Shape;563;p59"/>
          <p:cNvGrpSpPr/>
          <p:nvPr/>
        </p:nvGrpSpPr>
        <p:grpSpPr>
          <a:xfrm>
            <a:off x="0" y="653300"/>
            <a:ext cx="1721400" cy="4490100"/>
            <a:chOff x="0" y="653300"/>
            <a:chExt cx="1721400" cy="4490100"/>
          </a:xfrm>
        </p:grpSpPr>
        <p:sp>
          <p:nvSpPr>
            <p:cNvPr id="564" name="Google Shape;564;p59"/>
            <p:cNvSpPr/>
            <p:nvPr/>
          </p:nvSpPr>
          <p:spPr>
            <a:xfrm>
              <a:off x="0" y="653300"/>
              <a:ext cx="1721400" cy="449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65" name="Google Shape;565;p59"/>
            <p:cNvPicPr preferRelativeResize="0"/>
            <p:nvPr/>
          </p:nvPicPr>
          <p:blipFill>
            <a:blip r:embed="rId3">
              <a:alphaModFix/>
            </a:blip>
            <a:stretch>
              <a:fillRect/>
            </a:stretch>
          </p:blipFill>
          <p:spPr>
            <a:xfrm>
              <a:off x="560586" y="1604395"/>
              <a:ext cx="600321" cy="551404"/>
            </a:xfrm>
            <a:prstGeom prst="rect">
              <a:avLst/>
            </a:prstGeom>
            <a:noFill/>
            <a:ln>
              <a:noFill/>
            </a:ln>
          </p:spPr>
        </p:pic>
        <p:pic>
          <p:nvPicPr>
            <p:cNvPr id="566" name="Google Shape;566;p59"/>
            <p:cNvPicPr preferRelativeResize="0"/>
            <p:nvPr/>
          </p:nvPicPr>
          <p:blipFill>
            <a:blip r:embed="rId4">
              <a:alphaModFix/>
            </a:blip>
            <a:stretch>
              <a:fillRect/>
            </a:stretch>
          </p:blipFill>
          <p:spPr>
            <a:xfrm>
              <a:off x="560586" y="2467344"/>
              <a:ext cx="600321" cy="551404"/>
            </a:xfrm>
            <a:prstGeom prst="rect">
              <a:avLst/>
            </a:prstGeom>
            <a:noFill/>
            <a:ln>
              <a:noFill/>
            </a:ln>
          </p:spPr>
        </p:pic>
        <p:pic>
          <p:nvPicPr>
            <p:cNvPr id="567" name="Google Shape;567;p59"/>
            <p:cNvPicPr preferRelativeResize="0"/>
            <p:nvPr/>
          </p:nvPicPr>
          <p:blipFill>
            <a:blip r:embed="rId5">
              <a:alphaModFix/>
            </a:blip>
            <a:stretch>
              <a:fillRect/>
            </a:stretch>
          </p:blipFill>
          <p:spPr>
            <a:xfrm>
              <a:off x="560586" y="3414731"/>
              <a:ext cx="600321" cy="551404"/>
            </a:xfrm>
            <a:prstGeom prst="rect">
              <a:avLst/>
            </a:prstGeom>
            <a:noFill/>
            <a:ln>
              <a:noFill/>
            </a:ln>
          </p:spPr>
        </p:pic>
        <p:pic>
          <p:nvPicPr>
            <p:cNvPr id="568" name="Google Shape;568;p59"/>
            <p:cNvPicPr preferRelativeResize="0"/>
            <p:nvPr/>
          </p:nvPicPr>
          <p:blipFill>
            <a:blip r:embed="rId6">
              <a:alphaModFix/>
            </a:blip>
            <a:stretch>
              <a:fillRect/>
            </a:stretch>
          </p:blipFill>
          <p:spPr>
            <a:xfrm>
              <a:off x="560586" y="4315218"/>
              <a:ext cx="600321" cy="551404"/>
            </a:xfrm>
            <a:prstGeom prst="rect">
              <a:avLst/>
            </a:prstGeom>
            <a:noFill/>
            <a:ln>
              <a:noFill/>
            </a:ln>
          </p:spPr>
        </p:pic>
      </p:grpSp>
      <p:sp>
        <p:nvSpPr>
          <p:cNvPr id="569" name="Google Shape;569;p59"/>
          <p:cNvSpPr txBox="1"/>
          <p:nvPr/>
        </p:nvSpPr>
        <p:spPr>
          <a:xfrm>
            <a:off x="-100" y="0"/>
            <a:ext cx="91440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mfortaa"/>
                <a:ea typeface="Comfortaa"/>
                <a:cs typeface="Comfortaa"/>
                <a:sym typeface="Comfortaa"/>
              </a:rPr>
              <a:t>Le Nego-canvas pour préparer sa négociation</a:t>
            </a:r>
            <a:endParaRPr b="1">
              <a:solidFill>
                <a:schemeClr val="dk1"/>
              </a:solidFill>
              <a:latin typeface="Comfortaa"/>
              <a:ea typeface="Comfortaa"/>
              <a:cs typeface="Comfortaa"/>
              <a:sym typeface="Comfortaa"/>
            </a:endParaRPr>
          </a:p>
        </p:txBody>
      </p:sp>
      <p:sp>
        <p:nvSpPr>
          <p:cNvPr id="570" name="Google Shape;570;p59"/>
          <p:cNvSpPr txBox="1"/>
          <p:nvPr/>
        </p:nvSpPr>
        <p:spPr>
          <a:xfrm>
            <a:off x="1779575" y="764250"/>
            <a:ext cx="2757300" cy="751500"/>
          </a:xfrm>
          <a:prstGeom prst="rect">
            <a:avLst/>
          </a:prstGeom>
          <a:solidFill>
            <a:srgbClr val="F3F3F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fr" sz="800">
                <a:solidFill>
                  <a:schemeClr val="dk1"/>
                </a:solidFill>
                <a:latin typeface="Comfortaa"/>
                <a:ea typeface="Comfortaa"/>
                <a:cs typeface="Comfortaa"/>
                <a:sym typeface="Comfortaa"/>
              </a:rPr>
              <a:t>Mon objectif : </a:t>
            </a:r>
            <a:endParaRPr b="1" sz="800">
              <a:solidFill>
                <a:schemeClr val="dk1"/>
              </a:solidFill>
              <a:latin typeface="Comfortaa"/>
              <a:ea typeface="Comfortaa"/>
              <a:cs typeface="Comfortaa"/>
              <a:sym typeface="Comfortaa"/>
            </a:endParaRPr>
          </a:p>
          <a:p>
            <a:pPr indent="0" lvl="0" marL="0" rtl="0" algn="ctr">
              <a:spcBef>
                <a:spcPts val="0"/>
              </a:spcBef>
              <a:spcAft>
                <a:spcPts val="0"/>
              </a:spcAft>
              <a:buNone/>
            </a:pPr>
            <a:r>
              <a:rPr b="1" lang="fr" sz="800">
                <a:solidFill>
                  <a:schemeClr val="dk1"/>
                </a:solidFill>
                <a:latin typeface="Comfortaa"/>
                <a:ea typeface="Comfortaa"/>
                <a:cs typeface="Comfortaa"/>
                <a:sym typeface="Comfortaa"/>
              </a:rPr>
              <a:t>……………………………………………………………….</a:t>
            </a:r>
            <a:endParaRPr b="1" sz="800">
              <a:solidFill>
                <a:schemeClr val="dk1"/>
              </a:solidFill>
              <a:latin typeface="Comfortaa"/>
              <a:ea typeface="Comfortaa"/>
              <a:cs typeface="Comfortaa"/>
              <a:sym typeface="Comfortaa"/>
            </a:endParaRPr>
          </a:p>
          <a:p>
            <a:pPr indent="0" lvl="0" marL="0" rtl="0" algn="ctr">
              <a:spcBef>
                <a:spcPts val="0"/>
              </a:spcBef>
              <a:spcAft>
                <a:spcPts val="0"/>
              </a:spcAft>
              <a:buNone/>
            </a:pPr>
            <a:r>
              <a:rPr b="1" lang="fr" sz="800">
                <a:solidFill>
                  <a:schemeClr val="dk1"/>
                </a:solidFill>
                <a:latin typeface="Comfortaa"/>
                <a:ea typeface="Comfortaa"/>
                <a:cs typeface="Comfortaa"/>
                <a:sym typeface="Comfortaa"/>
              </a:rPr>
              <a:t>……………………………………………………………….</a:t>
            </a:r>
            <a:endParaRPr b="1" sz="800">
              <a:solidFill>
                <a:schemeClr val="dk1"/>
              </a:solidFill>
              <a:latin typeface="Comfortaa"/>
              <a:ea typeface="Comfortaa"/>
              <a:cs typeface="Comfortaa"/>
              <a:sym typeface="Comfortaa"/>
            </a:endParaRPr>
          </a:p>
          <a:p>
            <a:pPr indent="0" lvl="0" marL="0" rtl="0" algn="ctr">
              <a:spcBef>
                <a:spcPts val="0"/>
              </a:spcBef>
              <a:spcAft>
                <a:spcPts val="0"/>
              </a:spcAft>
              <a:buNone/>
            </a:pPr>
            <a:r>
              <a:rPr b="1" lang="fr" sz="800">
                <a:solidFill>
                  <a:schemeClr val="dk1"/>
                </a:solidFill>
                <a:latin typeface="Comfortaa"/>
                <a:ea typeface="Comfortaa"/>
                <a:cs typeface="Comfortaa"/>
                <a:sym typeface="Comfortaa"/>
              </a:rPr>
              <a:t>……………………………………………………………….</a:t>
            </a:r>
            <a:endParaRPr b="1" sz="800">
              <a:solidFill>
                <a:schemeClr val="dk1"/>
              </a:solidFill>
              <a:latin typeface="Comfortaa"/>
              <a:ea typeface="Comfortaa"/>
              <a:cs typeface="Comfortaa"/>
              <a:sym typeface="Comfortaa"/>
            </a:endParaRPr>
          </a:p>
        </p:txBody>
      </p:sp>
      <p:graphicFrame>
        <p:nvGraphicFramePr>
          <p:cNvPr id="571" name="Google Shape;571;p59"/>
          <p:cNvGraphicFramePr/>
          <p:nvPr/>
        </p:nvGraphicFramePr>
        <p:xfrm>
          <a:off x="4769800" y="786150"/>
          <a:ext cx="3000000" cy="3000000"/>
        </p:xfrm>
        <a:graphic>
          <a:graphicData uri="http://schemas.openxmlformats.org/drawingml/2006/table">
            <a:tbl>
              <a:tblPr>
                <a:noFill/>
                <a:tableStyleId>{723B5C6C-2D82-4F2A-93AE-A6E5E784D8D7}</a:tableStyleId>
              </a:tblPr>
              <a:tblGrid>
                <a:gridCol w="2187050"/>
                <a:gridCol w="2187050"/>
              </a:tblGrid>
              <a:tr h="1452425">
                <a:tc gridSpan="2">
                  <a:txBody>
                    <a:bodyPr>
                      <a:noAutofit/>
                    </a:bodyPr>
                    <a:lstStyle/>
                    <a:p>
                      <a:pPr indent="0" lvl="0" marL="457200" rtl="0">
                        <a:spcBef>
                          <a:spcPts val="0"/>
                        </a:spcBef>
                        <a:spcAft>
                          <a:spcPts val="0"/>
                        </a:spcAft>
                        <a:buNone/>
                      </a:pPr>
                      <a:r>
                        <a:rPr lang="fr" sz="800">
                          <a:latin typeface="Comfortaa"/>
                          <a:ea typeface="Comfortaa"/>
                          <a:cs typeface="Comfortaa"/>
                          <a:sym typeface="Comfortaa"/>
                        </a:rPr>
                        <a:t>Ce que je sais de mon interlocuteur</a:t>
                      </a:r>
                      <a:endParaRPr sz="800">
                        <a:latin typeface="Comfortaa"/>
                        <a:ea typeface="Comfortaa"/>
                        <a:cs typeface="Comfortaa"/>
                        <a:sym typeface="Comfortaa"/>
                      </a:endParaRPr>
                    </a:p>
                  </a:txBody>
                  <a:tcPr marT="91425" marB="91425" marR="91425" marL="91425"/>
                </a:tc>
                <a:tc hMerge="1"/>
              </a:tr>
              <a:tr h="1452425">
                <a:tc>
                  <a:txBody>
                    <a:bodyPr>
                      <a:noAutofit/>
                    </a:bodyPr>
                    <a:lstStyle/>
                    <a:p>
                      <a:pPr indent="0" lvl="0" marL="457200" rtl="0">
                        <a:spcBef>
                          <a:spcPts val="0"/>
                        </a:spcBef>
                        <a:spcAft>
                          <a:spcPts val="0"/>
                        </a:spcAft>
                        <a:buNone/>
                      </a:pPr>
                      <a:r>
                        <a:rPr lang="fr" sz="800">
                          <a:latin typeface="Comfortaa"/>
                          <a:ea typeface="Comfortaa"/>
                          <a:cs typeface="Comfortaa"/>
                          <a:sym typeface="Comfortaa"/>
                        </a:rPr>
                        <a:t>Les conditions qui me sont favorables</a:t>
                      </a:r>
                      <a:endParaRPr sz="800">
                        <a:latin typeface="Comfortaa"/>
                        <a:ea typeface="Comfortaa"/>
                        <a:cs typeface="Comfortaa"/>
                        <a:sym typeface="Comfortaa"/>
                      </a:endParaRPr>
                    </a:p>
                  </a:txBody>
                  <a:tcPr marT="91425" marB="91425" marR="91425" marL="91425"/>
                </a:tc>
                <a:tc>
                  <a:txBody>
                    <a:bodyPr>
                      <a:noAutofit/>
                    </a:bodyPr>
                    <a:lstStyle/>
                    <a:p>
                      <a:pPr indent="0" lvl="0" marL="457200" rtl="0">
                        <a:spcBef>
                          <a:spcPts val="0"/>
                        </a:spcBef>
                        <a:spcAft>
                          <a:spcPts val="0"/>
                        </a:spcAft>
                        <a:buNone/>
                      </a:pPr>
                      <a:r>
                        <a:rPr lang="fr" sz="800">
                          <a:latin typeface="Comfortaa"/>
                          <a:ea typeface="Comfortaa"/>
                          <a:cs typeface="Comfortaa"/>
                          <a:sym typeface="Comfortaa"/>
                        </a:rPr>
                        <a:t>Les conditions qui me sont défavorables</a:t>
                      </a:r>
                      <a:endParaRPr sz="800">
                        <a:latin typeface="Comfortaa"/>
                        <a:ea typeface="Comfortaa"/>
                        <a:cs typeface="Comfortaa"/>
                        <a:sym typeface="Comfortaa"/>
                      </a:endParaRPr>
                    </a:p>
                  </a:txBody>
                  <a:tcPr marT="91425" marB="91425" marR="91425" marL="91425"/>
                </a:tc>
              </a:tr>
              <a:tr h="1452425">
                <a:tc gridSpan="2">
                  <a:txBody>
                    <a:bodyPr>
                      <a:noAutofit/>
                    </a:bodyPr>
                    <a:lstStyle/>
                    <a:p>
                      <a:pPr indent="0" lvl="0" marL="457200" rtl="0">
                        <a:spcBef>
                          <a:spcPts val="0"/>
                        </a:spcBef>
                        <a:spcAft>
                          <a:spcPts val="0"/>
                        </a:spcAft>
                        <a:buNone/>
                      </a:pPr>
                      <a:r>
                        <a:rPr lang="fr" sz="800">
                          <a:latin typeface="Comfortaa"/>
                          <a:ea typeface="Comfortaa"/>
                          <a:cs typeface="Comfortaa"/>
                          <a:sym typeface="Comfortaa"/>
                        </a:rPr>
                        <a:t>Aspects culturels à prendre en compte (proximité, coutumes, habitudes, usages, …)</a:t>
                      </a:r>
                      <a:endParaRPr sz="800">
                        <a:latin typeface="Comfortaa"/>
                        <a:ea typeface="Comfortaa"/>
                        <a:cs typeface="Comfortaa"/>
                        <a:sym typeface="Comfortaa"/>
                      </a:endParaRPr>
                    </a:p>
                  </a:txBody>
                  <a:tcPr marT="91425" marB="91425" marR="91425" marL="91425"/>
                </a:tc>
                <a:tc hMerge="1"/>
              </a:tr>
            </a:tbl>
          </a:graphicData>
        </a:graphic>
      </p:graphicFrame>
      <p:sp>
        <p:nvSpPr>
          <p:cNvPr id="572" name="Google Shape;572;p59"/>
          <p:cNvSpPr txBox="1"/>
          <p:nvPr/>
        </p:nvSpPr>
        <p:spPr>
          <a:xfrm>
            <a:off x="0" y="372000"/>
            <a:ext cx="45720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mfortaa"/>
                <a:ea typeface="Comfortaa"/>
                <a:cs typeface="Comfortaa"/>
                <a:sym typeface="Comfortaa"/>
              </a:rPr>
              <a:t>Moi et mes priorités</a:t>
            </a:r>
            <a:endParaRPr/>
          </a:p>
        </p:txBody>
      </p:sp>
      <p:sp>
        <p:nvSpPr>
          <p:cNvPr id="573" name="Google Shape;573;p59"/>
          <p:cNvSpPr txBox="1"/>
          <p:nvPr/>
        </p:nvSpPr>
        <p:spPr>
          <a:xfrm>
            <a:off x="4581216" y="372000"/>
            <a:ext cx="45720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mfortaa"/>
                <a:ea typeface="Comfortaa"/>
                <a:cs typeface="Comfortaa"/>
                <a:sym typeface="Comfortaa"/>
              </a:rPr>
              <a:t>Le contexte</a:t>
            </a:r>
            <a:endParaRPr/>
          </a:p>
        </p:txBody>
      </p:sp>
      <p:pic>
        <p:nvPicPr>
          <p:cNvPr id="574" name="Google Shape;574;p59"/>
          <p:cNvPicPr preferRelativeResize="0"/>
          <p:nvPr/>
        </p:nvPicPr>
        <p:blipFill>
          <a:blip r:embed="rId7">
            <a:alphaModFix/>
          </a:blip>
          <a:stretch>
            <a:fillRect/>
          </a:stretch>
        </p:blipFill>
        <p:spPr>
          <a:xfrm>
            <a:off x="4880319" y="827325"/>
            <a:ext cx="294401" cy="374524"/>
          </a:xfrm>
          <a:prstGeom prst="rect">
            <a:avLst/>
          </a:prstGeom>
          <a:noFill/>
          <a:ln>
            <a:noFill/>
          </a:ln>
        </p:spPr>
      </p:pic>
      <p:pic>
        <p:nvPicPr>
          <p:cNvPr id="575" name="Google Shape;575;p59"/>
          <p:cNvPicPr preferRelativeResize="0"/>
          <p:nvPr/>
        </p:nvPicPr>
        <p:blipFill>
          <a:blip r:embed="rId8">
            <a:alphaModFix/>
          </a:blip>
          <a:stretch>
            <a:fillRect/>
          </a:stretch>
        </p:blipFill>
        <p:spPr>
          <a:xfrm>
            <a:off x="4898749" y="2305876"/>
            <a:ext cx="341950" cy="316861"/>
          </a:xfrm>
          <a:prstGeom prst="rect">
            <a:avLst/>
          </a:prstGeom>
          <a:noFill/>
          <a:ln>
            <a:noFill/>
          </a:ln>
        </p:spPr>
      </p:pic>
      <p:pic>
        <p:nvPicPr>
          <p:cNvPr id="576" name="Google Shape;576;p59"/>
          <p:cNvPicPr preferRelativeResize="0"/>
          <p:nvPr/>
        </p:nvPicPr>
        <p:blipFill>
          <a:blip r:embed="rId9">
            <a:alphaModFix/>
          </a:blip>
          <a:stretch>
            <a:fillRect/>
          </a:stretch>
        </p:blipFill>
        <p:spPr>
          <a:xfrm>
            <a:off x="7144050" y="2282150"/>
            <a:ext cx="294401" cy="294401"/>
          </a:xfrm>
          <a:prstGeom prst="rect">
            <a:avLst/>
          </a:prstGeom>
          <a:noFill/>
          <a:ln>
            <a:noFill/>
          </a:ln>
        </p:spPr>
      </p:pic>
      <p:pic>
        <p:nvPicPr>
          <p:cNvPr id="577" name="Google Shape;577;p59"/>
          <p:cNvPicPr preferRelativeResize="0"/>
          <p:nvPr/>
        </p:nvPicPr>
        <p:blipFill>
          <a:blip r:embed="rId10">
            <a:alphaModFix/>
          </a:blip>
          <a:stretch>
            <a:fillRect/>
          </a:stretch>
        </p:blipFill>
        <p:spPr>
          <a:xfrm>
            <a:off x="4871725" y="3805169"/>
            <a:ext cx="396000" cy="1986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graphicFrame>
        <p:nvGraphicFramePr>
          <p:cNvPr id="582" name="Google Shape;582;p60"/>
          <p:cNvGraphicFramePr/>
          <p:nvPr/>
        </p:nvGraphicFramePr>
        <p:xfrm>
          <a:off x="1301650" y="1528500"/>
          <a:ext cx="3000000" cy="3000000"/>
        </p:xfrm>
        <a:graphic>
          <a:graphicData uri="http://schemas.openxmlformats.org/drawingml/2006/table">
            <a:tbl>
              <a:tblPr>
                <a:noFill/>
                <a:tableStyleId>{723B5C6C-2D82-4F2A-93AE-A6E5E784D8D7}</a:tableStyleId>
              </a:tblPr>
              <a:tblGrid>
                <a:gridCol w="3245225"/>
              </a:tblGrid>
              <a:tr h="903725">
                <a:tc>
                  <a:txBody>
                    <a:bodyPr>
                      <a:noAutofit/>
                    </a:bodyPr>
                    <a:lstStyle/>
                    <a:p>
                      <a:pPr indent="0" lvl="0" marL="0" rtl="0">
                        <a:spcBef>
                          <a:spcPts val="0"/>
                        </a:spcBef>
                        <a:spcAft>
                          <a:spcPts val="0"/>
                        </a:spcAft>
                        <a:buNone/>
                      </a:pPr>
                      <a:r>
                        <a:rPr lang="fr" sz="800">
                          <a:latin typeface="Comfortaa"/>
                          <a:ea typeface="Comfortaa"/>
                          <a:cs typeface="Comfortaa"/>
                          <a:sym typeface="Comfortaa"/>
                        </a:rPr>
                        <a:t>J’arrête la négociation si je n’obtiens pas ça (Stop négo)</a:t>
                      </a:r>
                      <a:endParaRPr sz="800">
                        <a:latin typeface="Comfortaa"/>
                        <a:ea typeface="Comfortaa"/>
                        <a:cs typeface="Comfortaa"/>
                        <a:sym typeface="Comfortaa"/>
                      </a:endParaRPr>
                    </a:p>
                  </a:txBody>
                  <a:tcPr marT="91425" marB="91425" marR="91425" marL="91425"/>
                </a:tc>
              </a:tr>
              <a:tr h="903725">
                <a:tc>
                  <a:txBody>
                    <a:bodyPr>
                      <a:noAutofit/>
                    </a:bodyPr>
                    <a:lstStyle/>
                    <a:p>
                      <a:pPr indent="0" lvl="0" marL="0" rtl="0">
                        <a:spcBef>
                          <a:spcPts val="0"/>
                        </a:spcBef>
                        <a:spcAft>
                          <a:spcPts val="0"/>
                        </a:spcAft>
                        <a:buNone/>
                      </a:pPr>
                      <a:r>
                        <a:rPr lang="fr" sz="800">
                          <a:latin typeface="Comfortaa"/>
                          <a:ea typeface="Comfortaa"/>
                          <a:cs typeface="Comfortaa"/>
                          <a:sym typeface="Comfortaa"/>
                        </a:rPr>
                        <a:t>Je suis prêt à sacrifier autre chose pour ça</a:t>
                      </a:r>
                      <a:endParaRPr sz="800">
                        <a:latin typeface="Comfortaa"/>
                        <a:ea typeface="Comfortaa"/>
                        <a:cs typeface="Comfortaa"/>
                        <a:sym typeface="Comfortaa"/>
                      </a:endParaRPr>
                    </a:p>
                  </a:txBody>
                  <a:tcPr marT="91425" marB="91425" marR="91425" marL="91425"/>
                </a:tc>
              </a:tr>
              <a:tr h="903725">
                <a:tc>
                  <a:txBody>
                    <a:bodyPr>
                      <a:noAutofit/>
                    </a:bodyPr>
                    <a:lstStyle/>
                    <a:p>
                      <a:pPr indent="0" lvl="0" marL="0" rtl="0">
                        <a:spcBef>
                          <a:spcPts val="0"/>
                        </a:spcBef>
                        <a:spcAft>
                          <a:spcPts val="0"/>
                        </a:spcAft>
                        <a:buClr>
                          <a:schemeClr val="dk1"/>
                        </a:buClr>
                        <a:buSzPts val="1100"/>
                        <a:buFont typeface="Arial"/>
                        <a:buNone/>
                      </a:pPr>
                      <a:r>
                        <a:rPr lang="fr" sz="800">
                          <a:solidFill>
                            <a:schemeClr val="dk1"/>
                          </a:solidFill>
                          <a:latin typeface="Comfortaa"/>
                          <a:ea typeface="Comfortaa"/>
                          <a:cs typeface="Comfortaa"/>
                          <a:sym typeface="Comfortaa"/>
                        </a:rPr>
                        <a:t>Je voudrais cela mais je ne sacrifierais rien pour l’obtenir</a:t>
                      </a:r>
                      <a:endParaRPr sz="800">
                        <a:latin typeface="Comfortaa"/>
                        <a:ea typeface="Comfortaa"/>
                        <a:cs typeface="Comfortaa"/>
                        <a:sym typeface="Comfortaa"/>
                      </a:endParaRPr>
                    </a:p>
                  </a:txBody>
                  <a:tcPr marT="91425" marB="91425" marR="91425" marL="91425"/>
                </a:tc>
              </a:tr>
              <a:tr h="903725">
                <a:tc>
                  <a:txBody>
                    <a:bodyPr>
                      <a:noAutofit/>
                    </a:bodyPr>
                    <a:lstStyle/>
                    <a:p>
                      <a:pPr indent="0" lvl="0" marL="0" rtl="0">
                        <a:spcBef>
                          <a:spcPts val="0"/>
                        </a:spcBef>
                        <a:spcAft>
                          <a:spcPts val="0"/>
                        </a:spcAft>
                        <a:buNone/>
                      </a:pPr>
                      <a:r>
                        <a:rPr lang="fr" sz="800">
                          <a:latin typeface="Comfortaa"/>
                          <a:ea typeface="Comfortaa"/>
                          <a:cs typeface="Comfortaa"/>
                          <a:sym typeface="Comfortaa"/>
                        </a:rPr>
                        <a:t>Je ne le veux pas mais tant qu’à faire autant demander (Bonus)</a:t>
                      </a:r>
                      <a:endParaRPr sz="800">
                        <a:latin typeface="Comfortaa"/>
                        <a:ea typeface="Comfortaa"/>
                        <a:cs typeface="Comfortaa"/>
                        <a:sym typeface="Comfortaa"/>
                      </a:endParaRPr>
                    </a:p>
                  </a:txBody>
                  <a:tcPr marT="91425" marB="91425" marR="91425" marL="91425"/>
                </a:tc>
              </a:tr>
            </a:tbl>
          </a:graphicData>
        </a:graphic>
      </p:graphicFrame>
      <p:grpSp>
        <p:nvGrpSpPr>
          <p:cNvPr id="583" name="Google Shape;583;p60"/>
          <p:cNvGrpSpPr/>
          <p:nvPr/>
        </p:nvGrpSpPr>
        <p:grpSpPr>
          <a:xfrm>
            <a:off x="0" y="653300"/>
            <a:ext cx="1721400" cy="4490100"/>
            <a:chOff x="0" y="653300"/>
            <a:chExt cx="1721400" cy="4490100"/>
          </a:xfrm>
        </p:grpSpPr>
        <p:sp>
          <p:nvSpPr>
            <p:cNvPr id="584" name="Google Shape;584;p60"/>
            <p:cNvSpPr/>
            <p:nvPr/>
          </p:nvSpPr>
          <p:spPr>
            <a:xfrm>
              <a:off x="0" y="653300"/>
              <a:ext cx="1721400" cy="449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85" name="Google Shape;585;p60"/>
            <p:cNvPicPr preferRelativeResize="0"/>
            <p:nvPr/>
          </p:nvPicPr>
          <p:blipFill>
            <a:blip r:embed="rId3">
              <a:alphaModFix/>
            </a:blip>
            <a:stretch>
              <a:fillRect/>
            </a:stretch>
          </p:blipFill>
          <p:spPr>
            <a:xfrm>
              <a:off x="560586" y="1604395"/>
              <a:ext cx="600321" cy="551404"/>
            </a:xfrm>
            <a:prstGeom prst="rect">
              <a:avLst/>
            </a:prstGeom>
            <a:noFill/>
            <a:ln>
              <a:noFill/>
            </a:ln>
          </p:spPr>
        </p:pic>
        <p:pic>
          <p:nvPicPr>
            <p:cNvPr id="586" name="Google Shape;586;p60"/>
            <p:cNvPicPr preferRelativeResize="0"/>
            <p:nvPr/>
          </p:nvPicPr>
          <p:blipFill>
            <a:blip r:embed="rId4">
              <a:alphaModFix/>
            </a:blip>
            <a:stretch>
              <a:fillRect/>
            </a:stretch>
          </p:blipFill>
          <p:spPr>
            <a:xfrm>
              <a:off x="560586" y="2467344"/>
              <a:ext cx="600321" cy="551404"/>
            </a:xfrm>
            <a:prstGeom prst="rect">
              <a:avLst/>
            </a:prstGeom>
            <a:noFill/>
            <a:ln>
              <a:noFill/>
            </a:ln>
          </p:spPr>
        </p:pic>
        <p:pic>
          <p:nvPicPr>
            <p:cNvPr id="587" name="Google Shape;587;p60"/>
            <p:cNvPicPr preferRelativeResize="0"/>
            <p:nvPr/>
          </p:nvPicPr>
          <p:blipFill>
            <a:blip r:embed="rId5">
              <a:alphaModFix/>
            </a:blip>
            <a:stretch>
              <a:fillRect/>
            </a:stretch>
          </p:blipFill>
          <p:spPr>
            <a:xfrm>
              <a:off x="560586" y="3414731"/>
              <a:ext cx="600321" cy="551404"/>
            </a:xfrm>
            <a:prstGeom prst="rect">
              <a:avLst/>
            </a:prstGeom>
            <a:noFill/>
            <a:ln>
              <a:noFill/>
            </a:ln>
          </p:spPr>
        </p:pic>
        <p:pic>
          <p:nvPicPr>
            <p:cNvPr id="588" name="Google Shape;588;p60"/>
            <p:cNvPicPr preferRelativeResize="0"/>
            <p:nvPr/>
          </p:nvPicPr>
          <p:blipFill>
            <a:blip r:embed="rId6">
              <a:alphaModFix/>
            </a:blip>
            <a:stretch>
              <a:fillRect/>
            </a:stretch>
          </p:blipFill>
          <p:spPr>
            <a:xfrm>
              <a:off x="560586" y="4315218"/>
              <a:ext cx="600321" cy="551404"/>
            </a:xfrm>
            <a:prstGeom prst="rect">
              <a:avLst/>
            </a:prstGeom>
            <a:noFill/>
            <a:ln>
              <a:noFill/>
            </a:ln>
          </p:spPr>
        </p:pic>
      </p:grpSp>
      <p:sp>
        <p:nvSpPr>
          <p:cNvPr id="589" name="Google Shape;589;p60"/>
          <p:cNvSpPr txBox="1"/>
          <p:nvPr/>
        </p:nvSpPr>
        <p:spPr>
          <a:xfrm>
            <a:off x="-100" y="0"/>
            <a:ext cx="91440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mfortaa"/>
                <a:ea typeface="Comfortaa"/>
                <a:cs typeface="Comfortaa"/>
                <a:sym typeface="Comfortaa"/>
              </a:rPr>
              <a:t>Le Nego-canvas pour préparer sa négociation</a:t>
            </a:r>
            <a:endParaRPr b="1">
              <a:solidFill>
                <a:schemeClr val="dk1"/>
              </a:solidFill>
              <a:latin typeface="Comfortaa"/>
              <a:ea typeface="Comfortaa"/>
              <a:cs typeface="Comfortaa"/>
              <a:sym typeface="Comfortaa"/>
            </a:endParaRPr>
          </a:p>
        </p:txBody>
      </p:sp>
      <p:sp>
        <p:nvSpPr>
          <p:cNvPr id="590" name="Google Shape;590;p60"/>
          <p:cNvSpPr txBox="1"/>
          <p:nvPr/>
        </p:nvSpPr>
        <p:spPr>
          <a:xfrm>
            <a:off x="1779575" y="764250"/>
            <a:ext cx="2757300" cy="751500"/>
          </a:xfrm>
          <a:prstGeom prst="rect">
            <a:avLst/>
          </a:prstGeom>
          <a:solidFill>
            <a:srgbClr val="F3F3F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fr" sz="800">
                <a:solidFill>
                  <a:schemeClr val="dk1"/>
                </a:solidFill>
                <a:latin typeface="Comfortaa"/>
                <a:ea typeface="Comfortaa"/>
                <a:cs typeface="Comfortaa"/>
                <a:sym typeface="Comfortaa"/>
              </a:rPr>
              <a:t>Mon objectif : </a:t>
            </a:r>
            <a:endParaRPr b="1" sz="800">
              <a:solidFill>
                <a:schemeClr val="dk1"/>
              </a:solidFill>
              <a:latin typeface="Comfortaa"/>
              <a:ea typeface="Comfortaa"/>
              <a:cs typeface="Comfortaa"/>
              <a:sym typeface="Comfortaa"/>
            </a:endParaRPr>
          </a:p>
          <a:p>
            <a:pPr indent="0" lvl="0" marL="0" rtl="0" algn="ctr">
              <a:spcBef>
                <a:spcPts val="0"/>
              </a:spcBef>
              <a:spcAft>
                <a:spcPts val="0"/>
              </a:spcAft>
              <a:buNone/>
            </a:pPr>
            <a:r>
              <a:rPr b="1" lang="fr" sz="800">
                <a:solidFill>
                  <a:schemeClr val="dk1"/>
                </a:solidFill>
                <a:latin typeface="Comfortaa"/>
                <a:ea typeface="Comfortaa"/>
                <a:cs typeface="Comfortaa"/>
                <a:sym typeface="Comfortaa"/>
              </a:rPr>
              <a:t>……………………………………………………………….</a:t>
            </a:r>
            <a:endParaRPr b="1" sz="800">
              <a:solidFill>
                <a:schemeClr val="dk1"/>
              </a:solidFill>
              <a:latin typeface="Comfortaa"/>
              <a:ea typeface="Comfortaa"/>
              <a:cs typeface="Comfortaa"/>
              <a:sym typeface="Comfortaa"/>
            </a:endParaRPr>
          </a:p>
          <a:p>
            <a:pPr indent="0" lvl="0" marL="0" rtl="0" algn="ctr">
              <a:spcBef>
                <a:spcPts val="0"/>
              </a:spcBef>
              <a:spcAft>
                <a:spcPts val="0"/>
              </a:spcAft>
              <a:buNone/>
            </a:pPr>
            <a:r>
              <a:rPr b="1" lang="fr" sz="800">
                <a:solidFill>
                  <a:schemeClr val="dk1"/>
                </a:solidFill>
                <a:latin typeface="Comfortaa"/>
                <a:ea typeface="Comfortaa"/>
                <a:cs typeface="Comfortaa"/>
                <a:sym typeface="Comfortaa"/>
              </a:rPr>
              <a:t>……………………………………………………………….</a:t>
            </a:r>
            <a:endParaRPr b="1" sz="800">
              <a:solidFill>
                <a:schemeClr val="dk1"/>
              </a:solidFill>
              <a:latin typeface="Comfortaa"/>
              <a:ea typeface="Comfortaa"/>
              <a:cs typeface="Comfortaa"/>
              <a:sym typeface="Comfortaa"/>
            </a:endParaRPr>
          </a:p>
          <a:p>
            <a:pPr indent="0" lvl="0" marL="0" rtl="0" algn="ctr">
              <a:spcBef>
                <a:spcPts val="0"/>
              </a:spcBef>
              <a:spcAft>
                <a:spcPts val="0"/>
              </a:spcAft>
              <a:buNone/>
            </a:pPr>
            <a:r>
              <a:rPr b="1" lang="fr" sz="800">
                <a:solidFill>
                  <a:schemeClr val="dk1"/>
                </a:solidFill>
                <a:latin typeface="Comfortaa"/>
                <a:ea typeface="Comfortaa"/>
                <a:cs typeface="Comfortaa"/>
                <a:sym typeface="Comfortaa"/>
              </a:rPr>
              <a:t>……………………………………………………………….</a:t>
            </a:r>
            <a:endParaRPr b="1" sz="800">
              <a:solidFill>
                <a:schemeClr val="dk1"/>
              </a:solidFill>
              <a:latin typeface="Comfortaa"/>
              <a:ea typeface="Comfortaa"/>
              <a:cs typeface="Comfortaa"/>
              <a:sym typeface="Comfortaa"/>
            </a:endParaRPr>
          </a:p>
        </p:txBody>
      </p:sp>
      <p:graphicFrame>
        <p:nvGraphicFramePr>
          <p:cNvPr id="591" name="Google Shape;591;p60"/>
          <p:cNvGraphicFramePr/>
          <p:nvPr/>
        </p:nvGraphicFramePr>
        <p:xfrm>
          <a:off x="4769800" y="786150"/>
          <a:ext cx="3000000" cy="3000000"/>
        </p:xfrm>
        <a:graphic>
          <a:graphicData uri="http://schemas.openxmlformats.org/drawingml/2006/table">
            <a:tbl>
              <a:tblPr>
                <a:noFill/>
                <a:tableStyleId>{723B5C6C-2D82-4F2A-93AE-A6E5E784D8D7}</a:tableStyleId>
              </a:tblPr>
              <a:tblGrid>
                <a:gridCol w="2187050"/>
                <a:gridCol w="2187050"/>
              </a:tblGrid>
              <a:tr h="1452425">
                <a:tc gridSpan="2">
                  <a:txBody>
                    <a:bodyPr>
                      <a:noAutofit/>
                    </a:bodyPr>
                    <a:lstStyle/>
                    <a:p>
                      <a:pPr indent="0" lvl="0" marL="457200" rtl="0">
                        <a:spcBef>
                          <a:spcPts val="0"/>
                        </a:spcBef>
                        <a:spcAft>
                          <a:spcPts val="0"/>
                        </a:spcAft>
                        <a:buNone/>
                      </a:pPr>
                      <a:r>
                        <a:rPr lang="fr" sz="800">
                          <a:latin typeface="Comfortaa"/>
                          <a:ea typeface="Comfortaa"/>
                          <a:cs typeface="Comfortaa"/>
                          <a:sym typeface="Comfortaa"/>
                        </a:rPr>
                        <a:t>Ce que je sais de mon interlocuteur</a:t>
                      </a:r>
                      <a:endParaRPr sz="800">
                        <a:latin typeface="Comfortaa"/>
                        <a:ea typeface="Comfortaa"/>
                        <a:cs typeface="Comfortaa"/>
                        <a:sym typeface="Comfortaa"/>
                      </a:endParaRPr>
                    </a:p>
                  </a:txBody>
                  <a:tcPr marT="91425" marB="91425" marR="91425" marL="91425"/>
                </a:tc>
                <a:tc hMerge="1"/>
              </a:tr>
              <a:tr h="1452425">
                <a:tc>
                  <a:txBody>
                    <a:bodyPr>
                      <a:noAutofit/>
                    </a:bodyPr>
                    <a:lstStyle/>
                    <a:p>
                      <a:pPr indent="0" lvl="0" marL="457200" rtl="0">
                        <a:spcBef>
                          <a:spcPts val="0"/>
                        </a:spcBef>
                        <a:spcAft>
                          <a:spcPts val="0"/>
                        </a:spcAft>
                        <a:buNone/>
                      </a:pPr>
                      <a:r>
                        <a:rPr lang="fr" sz="800">
                          <a:latin typeface="Comfortaa"/>
                          <a:ea typeface="Comfortaa"/>
                          <a:cs typeface="Comfortaa"/>
                          <a:sym typeface="Comfortaa"/>
                        </a:rPr>
                        <a:t>Les conditions qui me sont favorables</a:t>
                      </a:r>
                      <a:endParaRPr sz="800">
                        <a:latin typeface="Comfortaa"/>
                        <a:ea typeface="Comfortaa"/>
                        <a:cs typeface="Comfortaa"/>
                        <a:sym typeface="Comfortaa"/>
                      </a:endParaRPr>
                    </a:p>
                  </a:txBody>
                  <a:tcPr marT="91425" marB="91425" marR="91425" marL="91425"/>
                </a:tc>
                <a:tc>
                  <a:txBody>
                    <a:bodyPr>
                      <a:noAutofit/>
                    </a:bodyPr>
                    <a:lstStyle/>
                    <a:p>
                      <a:pPr indent="0" lvl="0" marL="457200" rtl="0">
                        <a:spcBef>
                          <a:spcPts val="0"/>
                        </a:spcBef>
                        <a:spcAft>
                          <a:spcPts val="0"/>
                        </a:spcAft>
                        <a:buNone/>
                      </a:pPr>
                      <a:r>
                        <a:rPr lang="fr" sz="800">
                          <a:latin typeface="Comfortaa"/>
                          <a:ea typeface="Comfortaa"/>
                          <a:cs typeface="Comfortaa"/>
                          <a:sym typeface="Comfortaa"/>
                        </a:rPr>
                        <a:t>Les conditions qui me sont défavorables</a:t>
                      </a:r>
                      <a:endParaRPr sz="800">
                        <a:latin typeface="Comfortaa"/>
                        <a:ea typeface="Comfortaa"/>
                        <a:cs typeface="Comfortaa"/>
                        <a:sym typeface="Comfortaa"/>
                      </a:endParaRPr>
                    </a:p>
                  </a:txBody>
                  <a:tcPr marT="91425" marB="91425" marR="91425" marL="91425"/>
                </a:tc>
              </a:tr>
              <a:tr h="1452425">
                <a:tc gridSpan="2">
                  <a:txBody>
                    <a:bodyPr>
                      <a:noAutofit/>
                    </a:bodyPr>
                    <a:lstStyle/>
                    <a:p>
                      <a:pPr indent="0" lvl="0" marL="457200" rtl="0">
                        <a:spcBef>
                          <a:spcPts val="0"/>
                        </a:spcBef>
                        <a:spcAft>
                          <a:spcPts val="0"/>
                        </a:spcAft>
                        <a:buNone/>
                      </a:pPr>
                      <a:r>
                        <a:rPr lang="fr" sz="800">
                          <a:latin typeface="Comfortaa"/>
                          <a:ea typeface="Comfortaa"/>
                          <a:cs typeface="Comfortaa"/>
                          <a:sym typeface="Comfortaa"/>
                        </a:rPr>
                        <a:t>Aspects culturels à prendre en compte (proximité, coutumes, habitudes, usages, …)</a:t>
                      </a:r>
                      <a:endParaRPr sz="800">
                        <a:latin typeface="Comfortaa"/>
                        <a:ea typeface="Comfortaa"/>
                        <a:cs typeface="Comfortaa"/>
                        <a:sym typeface="Comfortaa"/>
                      </a:endParaRPr>
                    </a:p>
                  </a:txBody>
                  <a:tcPr marT="91425" marB="91425" marR="91425" marL="91425"/>
                </a:tc>
                <a:tc hMerge="1"/>
              </a:tr>
            </a:tbl>
          </a:graphicData>
        </a:graphic>
      </p:graphicFrame>
      <p:sp>
        <p:nvSpPr>
          <p:cNvPr id="592" name="Google Shape;592;p60"/>
          <p:cNvSpPr txBox="1"/>
          <p:nvPr/>
        </p:nvSpPr>
        <p:spPr>
          <a:xfrm>
            <a:off x="0" y="372000"/>
            <a:ext cx="45720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mfortaa"/>
                <a:ea typeface="Comfortaa"/>
                <a:cs typeface="Comfortaa"/>
                <a:sym typeface="Comfortaa"/>
              </a:rPr>
              <a:t>Moi et mes priorités</a:t>
            </a:r>
            <a:endParaRPr/>
          </a:p>
        </p:txBody>
      </p:sp>
      <p:sp>
        <p:nvSpPr>
          <p:cNvPr id="593" name="Google Shape;593;p60"/>
          <p:cNvSpPr txBox="1"/>
          <p:nvPr/>
        </p:nvSpPr>
        <p:spPr>
          <a:xfrm>
            <a:off x="4581216" y="372000"/>
            <a:ext cx="45720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omfortaa"/>
                <a:ea typeface="Comfortaa"/>
                <a:cs typeface="Comfortaa"/>
                <a:sym typeface="Comfortaa"/>
              </a:rPr>
              <a:t>Le contexte</a:t>
            </a:r>
            <a:endParaRPr/>
          </a:p>
        </p:txBody>
      </p:sp>
      <p:pic>
        <p:nvPicPr>
          <p:cNvPr id="594" name="Google Shape;594;p60"/>
          <p:cNvPicPr preferRelativeResize="0"/>
          <p:nvPr/>
        </p:nvPicPr>
        <p:blipFill>
          <a:blip r:embed="rId7">
            <a:alphaModFix/>
          </a:blip>
          <a:stretch>
            <a:fillRect/>
          </a:stretch>
        </p:blipFill>
        <p:spPr>
          <a:xfrm>
            <a:off x="4880319" y="827325"/>
            <a:ext cx="294401" cy="374524"/>
          </a:xfrm>
          <a:prstGeom prst="rect">
            <a:avLst/>
          </a:prstGeom>
          <a:noFill/>
          <a:ln>
            <a:noFill/>
          </a:ln>
        </p:spPr>
      </p:pic>
      <p:pic>
        <p:nvPicPr>
          <p:cNvPr id="595" name="Google Shape;595;p60"/>
          <p:cNvPicPr preferRelativeResize="0"/>
          <p:nvPr/>
        </p:nvPicPr>
        <p:blipFill>
          <a:blip r:embed="rId8">
            <a:alphaModFix/>
          </a:blip>
          <a:stretch>
            <a:fillRect/>
          </a:stretch>
        </p:blipFill>
        <p:spPr>
          <a:xfrm>
            <a:off x="4898749" y="2305876"/>
            <a:ext cx="341950" cy="316861"/>
          </a:xfrm>
          <a:prstGeom prst="rect">
            <a:avLst/>
          </a:prstGeom>
          <a:noFill/>
          <a:ln>
            <a:noFill/>
          </a:ln>
        </p:spPr>
      </p:pic>
      <p:pic>
        <p:nvPicPr>
          <p:cNvPr id="596" name="Google Shape;596;p60"/>
          <p:cNvPicPr preferRelativeResize="0"/>
          <p:nvPr/>
        </p:nvPicPr>
        <p:blipFill>
          <a:blip r:embed="rId9">
            <a:alphaModFix/>
          </a:blip>
          <a:stretch>
            <a:fillRect/>
          </a:stretch>
        </p:blipFill>
        <p:spPr>
          <a:xfrm>
            <a:off x="7144050" y="2282150"/>
            <a:ext cx="294401" cy="294401"/>
          </a:xfrm>
          <a:prstGeom prst="rect">
            <a:avLst/>
          </a:prstGeom>
          <a:noFill/>
          <a:ln>
            <a:noFill/>
          </a:ln>
        </p:spPr>
      </p:pic>
      <p:pic>
        <p:nvPicPr>
          <p:cNvPr id="597" name="Google Shape;597;p60"/>
          <p:cNvPicPr preferRelativeResize="0"/>
          <p:nvPr/>
        </p:nvPicPr>
        <p:blipFill>
          <a:blip r:embed="rId10">
            <a:alphaModFix/>
          </a:blip>
          <a:stretch>
            <a:fillRect/>
          </a:stretch>
        </p:blipFill>
        <p:spPr>
          <a:xfrm>
            <a:off x="4871725" y="3805169"/>
            <a:ext cx="396000" cy="1986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6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fr">
                <a:latin typeface="Comfortaa"/>
                <a:ea typeface="Comfortaa"/>
                <a:cs typeface="Comfortaa"/>
                <a:sym typeface="Comfortaa"/>
              </a:rPr>
              <a:t>Matériel de jeu</a:t>
            </a:r>
            <a:endParaRPr>
              <a:latin typeface="Comfortaa"/>
              <a:ea typeface="Comfortaa"/>
              <a:cs typeface="Comfortaa"/>
              <a:sym typeface="Comfortaa"/>
            </a:endParaRPr>
          </a:p>
          <a:p>
            <a:pPr indent="0" lvl="0" marL="0" rtl="0">
              <a:spcBef>
                <a:spcPts val="0"/>
              </a:spcBef>
              <a:spcAft>
                <a:spcPts val="0"/>
              </a:spcAft>
              <a:buNone/>
            </a:pPr>
            <a:r>
              <a:t/>
            </a:r>
            <a:endParaRPr>
              <a:latin typeface="Comfortaa"/>
              <a:ea typeface="Comfortaa"/>
              <a:cs typeface="Comfortaa"/>
              <a:sym typeface="Comfortaa"/>
            </a:endParaRPr>
          </a:p>
          <a:p>
            <a:pPr indent="0" lvl="0" marL="0" rtl="0">
              <a:spcBef>
                <a:spcPts val="0"/>
              </a:spcBef>
              <a:spcAft>
                <a:spcPts val="0"/>
              </a:spcAft>
              <a:buNone/>
            </a:pPr>
            <a:r>
              <a:rPr lang="fr">
                <a:latin typeface="Comfortaa"/>
                <a:ea typeface="Comfortaa"/>
                <a:cs typeface="Comfortaa"/>
                <a:sym typeface="Comfortaa"/>
              </a:rPr>
              <a:t>Cartes à imprimer : 2 pioches</a:t>
            </a:r>
            <a:endParaRPr>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aphicFrame>
        <p:nvGraphicFramePr>
          <p:cNvPr id="607" name="Google Shape;607;p62"/>
          <p:cNvGraphicFramePr/>
          <p:nvPr/>
        </p:nvGraphicFramePr>
        <p:xfrm>
          <a:off x="0" y="0"/>
          <a:ext cx="3000000" cy="3000000"/>
        </p:xfrm>
        <a:graphic>
          <a:graphicData uri="http://schemas.openxmlformats.org/drawingml/2006/table">
            <a:tbl>
              <a:tblPr>
                <a:noFill/>
                <a:tableStyleId>{723B5C6C-2D82-4F2A-93AE-A6E5E784D8D7}</a:tableStyleId>
              </a:tblPr>
              <a:tblGrid>
                <a:gridCol w="1828800"/>
                <a:gridCol w="1828800"/>
                <a:gridCol w="1828800"/>
                <a:gridCol w="1828800"/>
                <a:gridCol w="1828800"/>
              </a:tblGrid>
              <a:tr h="2759550">
                <a:tc>
                  <a:txBody>
                    <a:bodyPr>
                      <a:noAutofit/>
                    </a:bodyPr>
                    <a:lstStyle/>
                    <a:p>
                      <a:pPr indent="0" lvl="0" marL="0" rtl="0" algn="ctr">
                        <a:spcBef>
                          <a:spcPts val="0"/>
                        </a:spcBef>
                        <a:spcAft>
                          <a:spcPts val="0"/>
                        </a:spcAft>
                        <a:buNone/>
                      </a:pPr>
                      <a:r>
                        <a:rPr b="1" lang="fr">
                          <a:latin typeface="Comfortaa"/>
                          <a:ea typeface="Comfortaa"/>
                          <a:cs typeface="Comfortaa"/>
                          <a:sym typeface="Comfortaa"/>
                        </a:rPr>
                        <a:t>Surcharge </a:t>
                      </a:r>
                      <a:endParaRPr b="1">
                        <a:latin typeface="Comfortaa"/>
                        <a:ea typeface="Comfortaa"/>
                        <a:cs typeface="Comfortaa"/>
                        <a:sym typeface="Comfortaa"/>
                      </a:endParaRPr>
                    </a:p>
                    <a:p>
                      <a:pPr indent="0" lvl="0" marL="0" rtl="0" algn="ctr">
                        <a:spcBef>
                          <a:spcPts val="0"/>
                        </a:spcBef>
                        <a:spcAft>
                          <a:spcPts val="0"/>
                        </a:spcAft>
                        <a:buNone/>
                      </a:pPr>
                      <a:r>
                        <a:rPr b="1" lang="fr">
                          <a:latin typeface="Comfortaa"/>
                          <a:ea typeface="Comfortaa"/>
                          <a:cs typeface="Comfortaa"/>
                          <a:sym typeface="Comfortaa"/>
                        </a:rPr>
                        <a:t>mentale</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l">
                        <a:spcBef>
                          <a:spcPts val="0"/>
                        </a:spcBef>
                        <a:spcAft>
                          <a:spcPts val="0"/>
                        </a:spcAft>
                        <a:buNone/>
                      </a:pPr>
                      <a:r>
                        <a:t/>
                      </a:r>
                      <a:endParaRPr b="1">
                        <a:latin typeface="Comfortaa"/>
                        <a:ea typeface="Comfortaa"/>
                        <a:cs typeface="Comfortaa"/>
                        <a:sym typeface="Comfortaa"/>
                      </a:endParaRPr>
                    </a:p>
                    <a:p>
                      <a:pPr indent="0" lvl="0" marL="0" algn="ctr">
                        <a:spcBef>
                          <a:spcPts val="0"/>
                        </a:spcBef>
                        <a:spcAft>
                          <a:spcPts val="0"/>
                        </a:spcAft>
                        <a:buNone/>
                      </a:pPr>
                      <a:r>
                        <a:rPr lang="fr" sz="1000">
                          <a:latin typeface="Comfortaa"/>
                          <a:ea typeface="Comfortaa"/>
                          <a:cs typeface="Comfortaa"/>
                          <a:sym typeface="Comfortaa"/>
                        </a:rPr>
                        <a:t>Inondez votre interlocuteur d’informations plus ou moins utiles ou de questions, jusqu’à ce qu’il/elle dise oui à tout</a:t>
                      </a:r>
                      <a:endParaRPr b="1" sz="1000">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Bluff</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Laissez passer des fausses informations à votre interlocuteur pour ensuite lui faire accepter une solution ou pour qu’il accepte de faire une concession</a:t>
                      </a:r>
                      <a:endParaRPr>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Solution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provisoire</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None/>
                      </a:pPr>
                      <a:r>
                        <a:rPr lang="fr" sz="1000">
                          <a:solidFill>
                            <a:schemeClr val="dk1"/>
                          </a:solidFill>
                          <a:latin typeface="Comfortaa"/>
                          <a:ea typeface="Comfortaa"/>
                          <a:cs typeface="Comfortaa"/>
                          <a:sym typeface="Comfortaa"/>
                        </a:rPr>
                        <a:t>Insistez sur son caractère exceptionnel ou provisoire auprès de votre interlocuteur en promettant le changement</a:t>
                      </a:r>
                      <a:endParaRPr sz="1000">
                        <a:solidFill>
                          <a:schemeClr val="dk1"/>
                        </a:solidFill>
                        <a:latin typeface="Comfortaa"/>
                        <a:ea typeface="Comfortaa"/>
                        <a:cs typeface="Comfortaa"/>
                        <a:sym typeface="Comfortaa"/>
                      </a:endParaRPr>
                    </a:p>
                    <a:p>
                      <a:pPr indent="0" lvl="0" mar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pour faire accepter une solution</a:t>
                      </a:r>
                      <a:endParaRPr>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Fuite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organisée</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Laissez passer des informations à votre interlocuteur en lui disant que vous lui avez dit par inadvertance</a:t>
                      </a:r>
                      <a:endParaRPr>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Lièvre</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Demandez une prise de décision rapide à votre interlocuteur.</a:t>
                      </a:r>
                      <a:endParaRPr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Inventez un prétexte pour le faire décider vite.</a:t>
                      </a:r>
                      <a:endParaRPr sz="1000">
                        <a:solidFill>
                          <a:schemeClr val="dk1"/>
                        </a:solidFill>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383950">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Tortue</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None/>
                      </a:pPr>
                      <a:r>
                        <a:t/>
                      </a:r>
                      <a:endParaRPr b="1">
                        <a:solidFill>
                          <a:schemeClr val="dk1"/>
                        </a:solidFill>
                        <a:latin typeface="Comfortaa"/>
                        <a:ea typeface="Comfortaa"/>
                        <a:cs typeface="Comfortaa"/>
                        <a:sym typeface="Comfortaa"/>
                      </a:endParaRPr>
                    </a:p>
                    <a:p>
                      <a:pPr indent="0" lvl="0" mar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Jouez la montre pour augmenter votre pouvoir d’influence et pour pousser à décider rapidement</a:t>
                      </a:r>
                      <a:endParaRPr>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Disque rayé</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Répétez sans cesse le même argument à votre interlocuteur</a:t>
                      </a:r>
                      <a:endParaRPr>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Provocation</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Provoquez votre interlocuteur par des phrases qui l’interpellent pour diminuer son assurance et faire accepter une solution</a:t>
                      </a:r>
                      <a:endParaRPr>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Froid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et chaud</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Annoncez un scénario ou une position catastrophe puis revenez dessus partiellement pour faire passer la nouvelle position</a:t>
                      </a:r>
                      <a:endParaRPr>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F</a:t>
                      </a:r>
                      <a:r>
                        <a:rPr b="1" lang="fr">
                          <a:solidFill>
                            <a:schemeClr val="dk1"/>
                          </a:solidFill>
                          <a:latin typeface="Comfortaa"/>
                          <a:ea typeface="Comfortaa"/>
                          <a:cs typeface="Comfortaa"/>
                          <a:sym typeface="Comfortaa"/>
                        </a:rPr>
                        <a:t>ait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accompli</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Utilisez un élément nouveau et irréversible pour arracher à votre interlocuteur une concession</a:t>
                      </a:r>
                      <a:endParaRPr>
                        <a:solidFill>
                          <a:schemeClr val="dk1"/>
                        </a:solidFill>
                        <a:latin typeface="Comfortaa"/>
                        <a:ea typeface="Comfortaa"/>
                        <a:cs typeface="Comfortaa"/>
                        <a:sym typeface="Comfortaa"/>
                      </a:endParaRPr>
                    </a:p>
                    <a:p>
                      <a:pPr indent="0" lvl="0" marL="0" algn="l">
                        <a:spcBef>
                          <a:spcPts val="0"/>
                        </a:spcBef>
                        <a:spcAft>
                          <a:spcPts val="0"/>
                        </a:spcAft>
                        <a:buNone/>
                      </a:pPr>
                      <a:r>
                        <a:t/>
                      </a:r>
                      <a:endParaRPr>
                        <a:latin typeface="Comfortaa"/>
                        <a:ea typeface="Comfortaa"/>
                        <a:cs typeface="Comfortaa"/>
                        <a:sym typeface="Comfortaa"/>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pic>
        <p:nvPicPr>
          <p:cNvPr id="608" name="Google Shape;608;p62"/>
          <p:cNvPicPr preferRelativeResize="0"/>
          <p:nvPr/>
        </p:nvPicPr>
        <p:blipFill>
          <a:blip r:embed="rId3">
            <a:alphaModFix/>
          </a:blip>
          <a:stretch>
            <a:fillRect/>
          </a:stretch>
        </p:blipFill>
        <p:spPr>
          <a:xfrm>
            <a:off x="4303336" y="558563"/>
            <a:ext cx="537324" cy="652677"/>
          </a:xfrm>
          <a:prstGeom prst="rect">
            <a:avLst/>
          </a:prstGeom>
          <a:noFill/>
          <a:ln>
            <a:noFill/>
          </a:ln>
        </p:spPr>
      </p:pic>
      <p:pic>
        <p:nvPicPr>
          <p:cNvPr id="609" name="Google Shape;609;p62"/>
          <p:cNvPicPr preferRelativeResize="0"/>
          <p:nvPr/>
        </p:nvPicPr>
        <p:blipFill>
          <a:blip r:embed="rId4">
            <a:alphaModFix/>
          </a:blip>
          <a:stretch>
            <a:fillRect/>
          </a:stretch>
        </p:blipFill>
        <p:spPr>
          <a:xfrm>
            <a:off x="375025" y="478150"/>
            <a:ext cx="1084675" cy="813499"/>
          </a:xfrm>
          <a:prstGeom prst="rect">
            <a:avLst/>
          </a:prstGeom>
          <a:noFill/>
          <a:ln>
            <a:noFill/>
          </a:ln>
        </p:spPr>
      </p:pic>
      <p:pic>
        <p:nvPicPr>
          <p:cNvPr id="610" name="Google Shape;610;p62"/>
          <p:cNvPicPr preferRelativeResize="0"/>
          <p:nvPr/>
        </p:nvPicPr>
        <p:blipFill>
          <a:blip r:embed="rId5">
            <a:alphaModFix/>
          </a:blip>
          <a:stretch>
            <a:fillRect/>
          </a:stretch>
        </p:blipFill>
        <p:spPr>
          <a:xfrm>
            <a:off x="2364625" y="509575"/>
            <a:ext cx="764050" cy="687649"/>
          </a:xfrm>
          <a:prstGeom prst="rect">
            <a:avLst/>
          </a:prstGeom>
          <a:noFill/>
          <a:ln>
            <a:noFill/>
          </a:ln>
        </p:spPr>
      </p:pic>
      <p:pic>
        <p:nvPicPr>
          <p:cNvPr id="611" name="Google Shape;611;p62"/>
          <p:cNvPicPr preferRelativeResize="0"/>
          <p:nvPr/>
        </p:nvPicPr>
        <p:blipFill>
          <a:blip r:embed="rId6">
            <a:alphaModFix/>
          </a:blip>
          <a:stretch>
            <a:fillRect/>
          </a:stretch>
        </p:blipFill>
        <p:spPr>
          <a:xfrm>
            <a:off x="8006545" y="647726"/>
            <a:ext cx="500224" cy="600151"/>
          </a:xfrm>
          <a:prstGeom prst="rect">
            <a:avLst/>
          </a:prstGeom>
          <a:noFill/>
          <a:ln>
            <a:noFill/>
          </a:ln>
        </p:spPr>
      </p:pic>
      <p:pic>
        <p:nvPicPr>
          <p:cNvPr id="612" name="Google Shape;612;p62"/>
          <p:cNvPicPr preferRelativeResize="0"/>
          <p:nvPr/>
        </p:nvPicPr>
        <p:blipFill>
          <a:blip r:embed="rId7">
            <a:alphaModFix/>
          </a:blip>
          <a:stretch>
            <a:fillRect/>
          </a:stretch>
        </p:blipFill>
        <p:spPr>
          <a:xfrm>
            <a:off x="651876" y="3198750"/>
            <a:ext cx="468852" cy="600151"/>
          </a:xfrm>
          <a:prstGeom prst="rect">
            <a:avLst/>
          </a:prstGeom>
          <a:noFill/>
          <a:ln>
            <a:noFill/>
          </a:ln>
        </p:spPr>
      </p:pic>
      <p:pic>
        <p:nvPicPr>
          <p:cNvPr id="613" name="Google Shape;613;p62"/>
          <p:cNvPicPr preferRelativeResize="0"/>
          <p:nvPr/>
        </p:nvPicPr>
        <p:blipFill>
          <a:blip r:embed="rId8">
            <a:alphaModFix/>
          </a:blip>
          <a:stretch>
            <a:fillRect/>
          </a:stretch>
        </p:blipFill>
        <p:spPr>
          <a:xfrm>
            <a:off x="2446575" y="3198750"/>
            <a:ext cx="600151" cy="600151"/>
          </a:xfrm>
          <a:prstGeom prst="rect">
            <a:avLst/>
          </a:prstGeom>
          <a:noFill/>
          <a:ln>
            <a:noFill/>
          </a:ln>
        </p:spPr>
      </p:pic>
      <p:pic>
        <p:nvPicPr>
          <p:cNvPr id="614" name="Google Shape;614;p62"/>
          <p:cNvPicPr preferRelativeResize="0"/>
          <p:nvPr/>
        </p:nvPicPr>
        <p:blipFill>
          <a:blip r:embed="rId9">
            <a:alphaModFix/>
          </a:blip>
          <a:stretch>
            <a:fillRect/>
          </a:stretch>
        </p:blipFill>
        <p:spPr>
          <a:xfrm>
            <a:off x="5972351" y="3271976"/>
            <a:ext cx="764050" cy="507771"/>
          </a:xfrm>
          <a:prstGeom prst="rect">
            <a:avLst/>
          </a:prstGeom>
          <a:noFill/>
          <a:ln>
            <a:noFill/>
          </a:ln>
        </p:spPr>
      </p:pic>
      <p:pic>
        <p:nvPicPr>
          <p:cNvPr id="615" name="Google Shape;615;p62"/>
          <p:cNvPicPr preferRelativeResize="0"/>
          <p:nvPr/>
        </p:nvPicPr>
        <p:blipFill rotWithShape="1">
          <a:blip r:embed="rId10">
            <a:alphaModFix/>
          </a:blip>
          <a:srcRect b="0" l="14192" r="27974" t="14383"/>
          <a:stretch/>
        </p:blipFill>
        <p:spPr>
          <a:xfrm>
            <a:off x="8006550" y="3332000"/>
            <a:ext cx="389074" cy="600151"/>
          </a:xfrm>
          <a:prstGeom prst="rect">
            <a:avLst/>
          </a:prstGeom>
          <a:noFill/>
          <a:ln>
            <a:noFill/>
          </a:ln>
        </p:spPr>
      </p:pic>
      <p:pic>
        <p:nvPicPr>
          <p:cNvPr id="616" name="Google Shape;616;p62"/>
          <p:cNvPicPr preferRelativeResize="0"/>
          <p:nvPr/>
        </p:nvPicPr>
        <p:blipFill>
          <a:blip r:embed="rId11">
            <a:alphaModFix/>
          </a:blip>
          <a:stretch>
            <a:fillRect/>
          </a:stretch>
        </p:blipFill>
        <p:spPr>
          <a:xfrm>
            <a:off x="4372583" y="3243815"/>
            <a:ext cx="428550" cy="564086"/>
          </a:xfrm>
          <a:prstGeom prst="rect">
            <a:avLst/>
          </a:prstGeom>
          <a:noFill/>
          <a:ln>
            <a:noFill/>
          </a:ln>
        </p:spPr>
      </p:pic>
      <p:pic>
        <p:nvPicPr>
          <p:cNvPr id="617" name="Google Shape;617;p62"/>
          <p:cNvPicPr preferRelativeResize="0"/>
          <p:nvPr/>
        </p:nvPicPr>
        <p:blipFill>
          <a:blip r:embed="rId12">
            <a:alphaModFix/>
          </a:blip>
          <a:stretch>
            <a:fillRect/>
          </a:stretch>
        </p:blipFill>
        <p:spPr>
          <a:xfrm>
            <a:off x="6082050" y="573649"/>
            <a:ext cx="764049" cy="703449"/>
          </a:xfrm>
          <a:prstGeom prst="rect">
            <a:avLst/>
          </a:prstGeom>
          <a:noFill/>
          <a:ln>
            <a:noFill/>
          </a:ln>
        </p:spPr>
      </p:pic>
      <p:pic>
        <p:nvPicPr>
          <p:cNvPr id="618" name="Google Shape;618;p62"/>
          <p:cNvPicPr preferRelativeResize="0"/>
          <p:nvPr/>
        </p:nvPicPr>
        <p:blipFill>
          <a:blip r:embed="rId13">
            <a:alphaModFix/>
          </a:blip>
          <a:stretch>
            <a:fillRect/>
          </a:stretch>
        </p:blipFill>
        <p:spPr>
          <a:xfrm>
            <a:off x="114800" y="127375"/>
            <a:ext cx="312700" cy="312700"/>
          </a:xfrm>
          <a:prstGeom prst="rect">
            <a:avLst/>
          </a:prstGeom>
          <a:noFill/>
          <a:ln>
            <a:noFill/>
          </a:ln>
        </p:spPr>
      </p:pic>
      <p:pic>
        <p:nvPicPr>
          <p:cNvPr id="619" name="Google Shape;619;p62"/>
          <p:cNvPicPr preferRelativeResize="0"/>
          <p:nvPr/>
        </p:nvPicPr>
        <p:blipFill>
          <a:blip r:embed="rId13">
            <a:alphaModFix/>
          </a:blip>
          <a:stretch>
            <a:fillRect/>
          </a:stretch>
        </p:blipFill>
        <p:spPr>
          <a:xfrm>
            <a:off x="1396250" y="127375"/>
            <a:ext cx="312700" cy="312700"/>
          </a:xfrm>
          <a:prstGeom prst="rect">
            <a:avLst/>
          </a:prstGeom>
          <a:noFill/>
          <a:ln>
            <a:noFill/>
          </a:ln>
        </p:spPr>
      </p:pic>
      <p:pic>
        <p:nvPicPr>
          <p:cNvPr id="620" name="Google Shape;620;p62"/>
          <p:cNvPicPr preferRelativeResize="0"/>
          <p:nvPr/>
        </p:nvPicPr>
        <p:blipFill>
          <a:blip r:embed="rId13">
            <a:alphaModFix/>
          </a:blip>
          <a:stretch>
            <a:fillRect/>
          </a:stretch>
        </p:blipFill>
        <p:spPr>
          <a:xfrm>
            <a:off x="120288" y="2824650"/>
            <a:ext cx="312700" cy="312700"/>
          </a:xfrm>
          <a:prstGeom prst="rect">
            <a:avLst/>
          </a:prstGeom>
          <a:noFill/>
          <a:ln>
            <a:noFill/>
          </a:ln>
        </p:spPr>
      </p:pic>
      <p:pic>
        <p:nvPicPr>
          <p:cNvPr id="621" name="Google Shape;621;p62"/>
          <p:cNvPicPr preferRelativeResize="0"/>
          <p:nvPr/>
        </p:nvPicPr>
        <p:blipFill>
          <a:blip r:embed="rId13">
            <a:alphaModFix/>
          </a:blip>
          <a:stretch>
            <a:fillRect/>
          </a:stretch>
        </p:blipFill>
        <p:spPr>
          <a:xfrm>
            <a:off x="1401738" y="2824650"/>
            <a:ext cx="312700" cy="312700"/>
          </a:xfrm>
          <a:prstGeom prst="rect">
            <a:avLst/>
          </a:prstGeom>
          <a:noFill/>
          <a:ln>
            <a:noFill/>
          </a:ln>
        </p:spPr>
      </p:pic>
      <p:pic>
        <p:nvPicPr>
          <p:cNvPr id="622" name="Google Shape;622;p62"/>
          <p:cNvPicPr preferRelativeResize="0"/>
          <p:nvPr/>
        </p:nvPicPr>
        <p:blipFill>
          <a:blip r:embed="rId13">
            <a:alphaModFix/>
          </a:blip>
          <a:stretch>
            <a:fillRect/>
          </a:stretch>
        </p:blipFill>
        <p:spPr>
          <a:xfrm>
            <a:off x="1949563" y="2824650"/>
            <a:ext cx="312700" cy="312700"/>
          </a:xfrm>
          <a:prstGeom prst="rect">
            <a:avLst/>
          </a:prstGeom>
          <a:noFill/>
          <a:ln>
            <a:noFill/>
          </a:ln>
        </p:spPr>
      </p:pic>
      <p:pic>
        <p:nvPicPr>
          <p:cNvPr id="623" name="Google Shape;623;p62"/>
          <p:cNvPicPr preferRelativeResize="0"/>
          <p:nvPr/>
        </p:nvPicPr>
        <p:blipFill>
          <a:blip r:embed="rId13">
            <a:alphaModFix/>
          </a:blip>
          <a:stretch>
            <a:fillRect/>
          </a:stretch>
        </p:blipFill>
        <p:spPr>
          <a:xfrm>
            <a:off x="3231013" y="2824650"/>
            <a:ext cx="312700" cy="312700"/>
          </a:xfrm>
          <a:prstGeom prst="rect">
            <a:avLst/>
          </a:prstGeom>
          <a:noFill/>
          <a:ln>
            <a:noFill/>
          </a:ln>
        </p:spPr>
      </p:pic>
      <p:pic>
        <p:nvPicPr>
          <p:cNvPr id="624" name="Google Shape;624;p62"/>
          <p:cNvPicPr preferRelativeResize="0"/>
          <p:nvPr/>
        </p:nvPicPr>
        <p:blipFill>
          <a:blip r:embed="rId13">
            <a:alphaModFix/>
          </a:blip>
          <a:stretch>
            <a:fillRect/>
          </a:stretch>
        </p:blipFill>
        <p:spPr>
          <a:xfrm>
            <a:off x="1949563" y="97650"/>
            <a:ext cx="312700" cy="312700"/>
          </a:xfrm>
          <a:prstGeom prst="rect">
            <a:avLst/>
          </a:prstGeom>
          <a:noFill/>
          <a:ln>
            <a:noFill/>
          </a:ln>
        </p:spPr>
      </p:pic>
      <p:pic>
        <p:nvPicPr>
          <p:cNvPr id="625" name="Google Shape;625;p62"/>
          <p:cNvPicPr preferRelativeResize="0"/>
          <p:nvPr/>
        </p:nvPicPr>
        <p:blipFill>
          <a:blip r:embed="rId13">
            <a:alphaModFix/>
          </a:blip>
          <a:stretch>
            <a:fillRect/>
          </a:stretch>
        </p:blipFill>
        <p:spPr>
          <a:xfrm>
            <a:off x="3231013" y="97650"/>
            <a:ext cx="312700" cy="312700"/>
          </a:xfrm>
          <a:prstGeom prst="rect">
            <a:avLst/>
          </a:prstGeom>
          <a:noFill/>
          <a:ln>
            <a:noFill/>
          </a:ln>
        </p:spPr>
      </p:pic>
      <p:pic>
        <p:nvPicPr>
          <p:cNvPr id="626" name="Google Shape;626;p62"/>
          <p:cNvPicPr preferRelativeResize="0"/>
          <p:nvPr/>
        </p:nvPicPr>
        <p:blipFill>
          <a:blip r:embed="rId13">
            <a:alphaModFix/>
          </a:blip>
          <a:stretch>
            <a:fillRect/>
          </a:stretch>
        </p:blipFill>
        <p:spPr>
          <a:xfrm>
            <a:off x="3784338" y="97650"/>
            <a:ext cx="312700" cy="312700"/>
          </a:xfrm>
          <a:prstGeom prst="rect">
            <a:avLst/>
          </a:prstGeom>
          <a:noFill/>
          <a:ln>
            <a:noFill/>
          </a:ln>
        </p:spPr>
      </p:pic>
      <p:pic>
        <p:nvPicPr>
          <p:cNvPr id="627" name="Google Shape;627;p62"/>
          <p:cNvPicPr preferRelativeResize="0"/>
          <p:nvPr/>
        </p:nvPicPr>
        <p:blipFill>
          <a:blip r:embed="rId13">
            <a:alphaModFix/>
          </a:blip>
          <a:stretch>
            <a:fillRect/>
          </a:stretch>
        </p:blipFill>
        <p:spPr>
          <a:xfrm>
            <a:off x="5065788" y="97650"/>
            <a:ext cx="312700" cy="312700"/>
          </a:xfrm>
          <a:prstGeom prst="rect">
            <a:avLst/>
          </a:prstGeom>
          <a:noFill/>
          <a:ln>
            <a:noFill/>
          </a:ln>
        </p:spPr>
      </p:pic>
      <p:pic>
        <p:nvPicPr>
          <p:cNvPr id="628" name="Google Shape;628;p62"/>
          <p:cNvPicPr preferRelativeResize="0"/>
          <p:nvPr/>
        </p:nvPicPr>
        <p:blipFill>
          <a:blip r:embed="rId13">
            <a:alphaModFix/>
          </a:blip>
          <a:stretch>
            <a:fillRect/>
          </a:stretch>
        </p:blipFill>
        <p:spPr>
          <a:xfrm>
            <a:off x="3778838" y="2824650"/>
            <a:ext cx="312700" cy="312700"/>
          </a:xfrm>
          <a:prstGeom prst="rect">
            <a:avLst/>
          </a:prstGeom>
          <a:noFill/>
          <a:ln>
            <a:noFill/>
          </a:ln>
        </p:spPr>
      </p:pic>
      <p:pic>
        <p:nvPicPr>
          <p:cNvPr id="629" name="Google Shape;629;p62"/>
          <p:cNvPicPr preferRelativeResize="0"/>
          <p:nvPr/>
        </p:nvPicPr>
        <p:blipFill>
          <a:blip r:embed="rId13">
            <a:alphaModFix/>
          </a:blip>
          <a:stretch>
            <a:fillRect/>
          </a:stretch>
        </p:blipFill>
        <p:spPr>
          <a:xfrm>
            <a:off x="5060288" y="2824650"/>
            <a:ext cx="312700" cy="312700"/>
          </a:xfrm>
          <a:prstGeom prst="rect">
            <a:avLst/>
          </a:prstGeom>
          <a:noFill/>
          <a:ln>
            <a:noFill/>
          </a:ln>
        </p:spPr>
      </p:pic>
      <p:pic>
        <p:nvPicPr>
          <p:cNvPr id="630" name="Google Shape;630;p62"/>
          <p:cNvPicPr preferRelativeResize="0"/>
          <p:nvPr/>
        </p:nvPicPr>
        <p:blipFill>
          <a:blip r:embed="rId13">
            <a:alphaModFix/>
          </a:blip>
          <a:stretch>
            <a:fillRect/>
          </a:stretch>
        </p:blipFill>
        <p:spPr>
          <a:xfrm>
            <a:off x="5557288" y="73750"/>
            <a:ext cx="312700" cy="312700"/>
          </a:xfrm>
          <a:prstGeom prst="rect">
            <a:avLst/>
          </a:prstGeom>
          <a:noFill/>
          <a:ln>
            <a:noFill/>
          </a:ln>
        </p:spPr>
      </p:pic>
      <p:pic>
        <p:nvPicPr>
          <p:cNvPr id="631" name="Google Shape;631;p62"/>
          <p:cNvPicPr preferRelativeResize="0"/>
          <p:nvPr/>
        </p:nvPicPr>
        <p:blipFill>
          <a:blip r:embed="rId13">
            <a:alphaModFix/>
          </a:blip>
          <a:stretch>
            <a:fillRect/>
          </a:stretch>
        </p:blipFill>
        <p:spPr>
          <a:xfrm>
            <a:off x="6838738" y="73750"/>
            <a:ext cx="312700" cy="312700"/>
          </a:xfrm>
          <a:prstGeom prst="rect">
            <a:avLst/>
          </a:prstGeom>
          <a:noFill/>
          <a:ln>
            <a:noFill/>
          </a:ln>
        </p:spPr>
      </p:pic>
      <p:pic>
        <p:nvPicPr>
          <p:cNvPr id="632" name="Google Shape;632;p62"/>
          <p:cNvPicPr preferRelativeResize="0"/>
          <p:nvPr/>
        </p:nvPicPr>
        <p:blipFill>
          <a:blip r:embed="rId13">
            <a:alphaModFix/>
          </a:blip>
          <a:stretch>
            <a:fillRect/>
          </a:stretch>
        </p:blipFill>
        <p:spPr>
          <a:xfrm>
            <a:off x="5608113" y="2824650"/>
            <a:ext cx="312700" cy="312700"/>
          </a:xfrm>
          <a:prstGeom prst="rect">
            <a:avLst/>
          </a:prstGeom>
          <a:noFill/>
          <a:ln>
            <a:noFill/>
          </a:ln>
        </p:spPr>
      </p:pic>
      <p:pic>
        <p:nvPicPr>
          <p:cNvPr id="633" name="Google Shape;633;p62"/>
          <p:cNvPicPr preferRelativeResize="0"/>
          <p:nvPr/>
        </p:nvPicPr>
        <p:blipFill>
          <a:blip r:embed="rId13">
            <a:alphaModFix/>
          </a:blip>
          <a:stretch>
            <a:fillRect/>
          </a:stretch>
        </p:blipFill>
        <p:spPr>
          <a:xfrm>
            <a:off x="6889563" y="2824650"/>
            <a:ext cx="312700" cy="312700"/>
          </a:xfrm>
          <a:prstGeom prst="rect">
            <a:avLst/>
          </a:prstGeom>
          <a:noFill/>
          <a:ln>
            <a:noFill/>
          </a:ln>
        </p:spPr>
      </p:pic>
      <p:pic>
        <p:nvPicPr>
          <p:cNvPr id="634" name="Google Shape;634;p62"/>
          <p:cNvPicPr preferRelativeResize="0"/>
          <p:nvPr/>
        </p:nvPicPr>
        <p:blipFill>
          <a:blip r:embed="rId13">
            <a:alphaModFix/>
          </a:blip>
          <a:stretch>
            <a:fillRect/>
          </a:stretch>
        </p:blipFill>
        <p:spPr>
          <a:xfrm>
            <a:off x="7404000" y="73750"/>
            <a:ext cx="312700" cy="312700"/>
          </a:xfrm>
          <a:prstGeom prst="rect">
            <a:avLst/>
          </a:prstGeom>
          <a:noFill/>
          <a:ln>
            <a:noFill/>
          </a:ln>
        </p:spPr>
      </p:pic>
      <p:pic>
        <p:nvPicPr>
          <p:cNvPr id="635" name="Google Shape;635;p62"/>
          <p:cNvPicPr preferRelativeResize="0"/>
          <p:nvPr/>
        </p:nvPicPr>
        <p:blipFill>
          <a:blip r:embed="rId13">
            <a:alphaModFix/>
          </a:blip>
          <a:stretch>
            <a:fillRect/>
          </a:stretch>
        </p:blipFill>
        <p:spPr>
          <a:xfrm>
            <a:off x="8685450" y="73750"/>
            <a:ext cx="312700" cy="312700"/>
          </a:xfrm>
          <a:prstGeom prst="rect">
            <a:avLst/>
          </a:prstGeom>
          <a:noFill/>
          <a:ln>
            <a:noFill/>
          </a:ln>
        </p:spPr>
      </p:pic>
      <p:pic>
        <p:nvPicPr>
          <p:cNvPr id="636" name="Google Shape;636;p62"/>
          <p:cNvPicPr preferRelativeResize="0"/>
          <p:nvPr/>
        </p:nvPicPr>
        <p:blipFill>
          <a:blip r:embed="rId13">
            <a:alphaModFix/>
          </a:blip>
          <a:stretch>
            <a:fillRect/>
          </a:stretch>
        </p:blipFill>
        <p:spPr>
          <a:xfrm>
            <a:off x="7404013" y="2824650"/>
            <a:ext cx="312700" cy="312700"/>
          </a:xfrm>
          <a:prstGeom prst="rect">
            <a:avLst/>
          </a:prstGeom>
          <a:noFill/>
          <a:ln>
            <a:noFill/>
          </a:ln>
        </p:spPr>
      </p:pic>
      <p:pic>
        <p:nvPicPr>
          <p:cNvPr id="637" name="Google Shape;637;p62"/>
          <p:cNvPicPr preferRelativeResize="0"/>
          <p:nvPr/>
        </p:nvPicPr>
        <p:blipFill>
          <a:blip r:embed="rId13">
            <a:alphaModFix/>
          </a:blip>
          <a:stretch>
            <a:fillRect/>
          </a:stretch>
        </p:blipFill>
        <p:spPr>
          <a:xfrm>
            <a:off x="8685463" y="2824650"/>
            <a:ext cx="312700" cy="312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graphicFrame>
        <p:nvGraphicFramePr>
          <p:cNvPr id="642" name="Google Shape;642;p63"/>
          <p:cNvGraphicFramePr/>
          <p:nvPr/>
        </p:nvGraphicFramePr>
        <p:xfrm>
          <a:off x="0" y="0"/>
          <a:ext cx="3000000" cy="3000000"/>
        </p:xfrm>
        <a:graphic>
          <a:graphicData uri="http://schemas.openxmlformats.org/drawingml/2006/table">
            <a:tbl>
              <a:tblPr>
                <a:noFill/>
                <a:tableStyleId>{723B5C6C-2D82-4F2A-93AE-A6E5E784D8D7}</a:tableStyleId>
              </a:tblPr>
              <a:tblGrid>
                <a:gridCol w="1828800"/>
                <a:gridCol w="1828800"/>
                <a:gridCol w="1828800"/>
                <a:gridCol w="1828800"/>
                <a:gridCol w="1828800"/>
              </a:tblGrid>
              <a:tr h="2571750">
                <a:tc>
                  <a:txBody>
                    <a:bodyPr>
                      <a:noAutofit/>
                    </a:bodyPr>
                    <a:lstStyle/>
                    <a:p>
                      <a:pPr indent="0" lvl="0" marL="0" rtl="0" algn="ctr">
                        <a:spcBef>
                          <a:spcPts val="0"/>
                        </a:spcBef>
                        <a:spcAft>
                          <a:spcPts val="0"/>
                        </a:spcAft>
                        <a:buNone/>
                      </a:pPr>
                      <a:r>
                        <a:rPr b="1" lang="fr">
                          <a:latin typeface="Comfortaa"/>
                          <a:ea typeface="Comfortaa"/>
                          <a:cs typeface="Comfortaa"/>
                          <a:sym typeface="Comfortaa"/>
                        </a:rPr>
                        <a:t>Dernière </a:t>
                      </a:r>
                      <a:endParaRPr b="1">
                        <a:latin typeface="Comfortaa"/>
                        <a:ea typeface="Comfortaa"/>
                        <a:cs typeface="Comfortaa"/>
                        <a:sym typeface="Comfortaa"/>
                      </a:endParaRPr>
                    </a:p>
                    <a:p>
                      <a:pPr indent="0" lvl="0" marL="0" rtl="0" algn="ctr">
                        <a:spcBef>
                          <a:spcPts val="0"/>
                        </a:spcBef>
                        <a:spcAft>
                          <a:spcPts val="0"/>
                        </a:spcAft>
                        <a:buNone/>
                      </a:pPr>
                      <a:r>
                        <a:rPr b="1" lang="fr">
                          <a:latin typeface="Comfortaa"/>
                          <a:ea typeface="Comfortaa"/>
                          <a:cs typeface="Comfortaa"/>
                          <a:sym typeface="Comfortaa"/>
                        </a:rPr>
                        <a:t>chance</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None/>
                      </a:pPr>
                      <a:r>
                        <a:t/>
                      </a:r>
                      <a:endParaRPr b="1">
                        <a:latin typeface="Comfortaa"/>
                        <a:ea typeface="Comfortaa"/>
                        <a:cs typeface="Comfortaa"/>
                        <a:sym typeface="Comfortaa"/>
                      </a:endParaRPr>
                    </a:p>
                    <a:p>
                      <a:pPr indent="0" lvl="0" marL="0" rtl="0" algn="ctr">
                        <a:spcBef>
                          <a:spcPts val="0"/>
                        </a:spcBef>
                        <a:spcAft>
                          <a:spcPts val="0"/>
                        </a:spcAft>
                        <a:buClr>
                          <a:srgbClr val="000000"/>
                        </a:buClr>
                        <a:buSzPts val="1100"/>
                        <a:buFont typeface="Arial"/>
                        <a:buNone/>
                      </a:pPr>
                      <a:r>
                        <a:t/>
                      </a:r>
                      <a:endParaRPr sz="1000">
                        <a:latin typeface="Comfortaa"/>
                        <a:ea typeface="Comfortaa"/>
                        <a:cs typeface="Comfortaa"/>
                        <a:sym typeface="Comfortaa"/>
                      </a:endParaRPr>
                    </a:p>
                    <a:p>
                      <a:pPr indent="0" lvl="0" marL="0" rtl="0" algn="ctr">
                        <a:spcBef>
                          <a:spcPts val="0"/>
                        </a:spcBef>
                        <a:spcAft>
                          <a:spcPts val="0"/>
                        </a:spcAft>
                        <a:buClr>
                          <a:srgbClr val="000000"/>
                        </a:buClr>
                        <a:buSzPts val="1100"/>
                        <a:buFont typeface="Arial"/>
                        <a:buNone/>
                      </a:pPr>
                      <a:r>
                        <a:rPr lang="fr" sz="1000">
                          <a:latin typeface="Comfortaa"/>
                          <a:ea typeface="Comfortaa"/>
                          <a:cs typeface="Comfortaa"/>
                          <a:sym typeface="Comfortaa"/>
                        </a:rPr>
                        <a:t>Redonnez une dernière chance à votre interlocuteur en explicitant “il existe une dernière chance”</a:t>
                      </a:r>
                      <a:endParaRPr sz="1000">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Renvoi</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Répétez les mots de votre interlocuteur pour l’inviter à dévoiler plus. Exemple : </a:t>
                      </a:r>
                      <a:endParaRPr sz="1000">
                        <a:solidFill>
                          <a:schemeClr val="dk1"/>
                        </a:solidFill>
                        <a:latin typeface="Comfortaa"/>
                        <a:ea typeface="Comfortaa"/>
                        <a:cs typeface="Comfortaa"/>
                        <a:sym typeface="Comfortaa"/>
                      </a:endParaRPr>
                    </a:p>
                    <a:p>
                      <a:pPr indent="-292100" lvl="0" marL="457200" rtl="0">
                        <a:spcBef>
                          <a:spcPts val="0"/>
                        </a:spcBef>
                        <a:spcAft>
                          <a:spcPts val="0"/>
                        </a:spcAft>
                        <a:buClr>
                          <a:schemeClr val="dk1"/>
                        </a:buClr>
                        <a:buSzPts val="1000"/>
                        <a:buFont typeface="Comfortaa"/>
                        <a:buChar char="-"/>
                      </a:pPr>
                      <a:r>
                        <a:rPr lang="fr" sz="1000">
                          <a:solidFill>
                            <a:schemeClr val="dk1"/>
                          </a:solidFill>
                          <a:latin typeface="Comfortaa"/>
                          <a:ea typeface="Comfortaa"/>
                          <a:cs typeface="Comfortaa"/>
                          <a:sym typeface="Comfortaa"/>
                        </a:rPr>
                        <a:t>Je suis fatigué</a:t>
                      </a:r>
                      <a:endParaRPr sz="1000">
                        <a:solidFill>
                          <a:schemeClr val="dk1"/>
                        </a:solidFill>
                        <a:latin typeface="Comfortaa"/>
                        <a:ea typeface="Comfortaa"/>
                        <a:cs typeface="Comfortaa"/>
                        <a:sym typeface="Comfortaa"/>
                      </a:endParaRPr>
                    </a:p>
                    <a:p>
                      <a:pPr indent="-292100" lvl="0" marL="457200" rtl="0">
                        <a:spcBef>
                          <a:spcPts val="0"/>
                        </a:spcBef>
                        <a:spcAft>
                          <a:spcPts val="0"/>
                        </a:spcAft>
                        <a:buClr>
                          <a:schemeClr val="dk1"/>
                        </a:buClr>
                        <a:buSzPts val="1000"/>
                        <a:buFont typeface="Comfortaa"/>
                        <a:buChar char="-"/>
                      </a:pPr>
                      <a:r>
                        <a:rPr lang="fr" sz="1000">
                          <a:solidFill>
                            <a:schemeClr val="dk1"/>
                          </a:solidFill>
                          <a:latin typeface="Comfortaa"/>
                          <a:ea typeface="Comfortaa"/>
                          <a:cs typeface="Comfortaa"/>
                          <a:sym typeface="Comfortaa"/>
                        </a:rPr>
                        <a:t>Vous êtes fatigué ?</a:t>
                      </a:r>
                      <a:endParaRPr sz="1000">
                        <a:solidFill>
                          <a:schemeClr val="dk1"/>
                        </a:solidFill>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Promesse</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Déclarez votre intention de procurer à votre interlocuteur quelque chose de façon positive et favorable</a:t>
                      </a:r>
                      <a:endParaRPr>
                        <a:solidFill>
                          <a:schemeClr val="dk1"/>
                        </a:solidFill>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Engagement</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Déclarez à votre interlocuteur ce sur quoi vous êtes prêt à vous engager et précisez dans quelles modalités.</a:t>
                      </a:r>
                      <a:endParaRPr>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Commander</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Suggérez à votre interlocuteur d’adopter certains comportements. Exemple : “maintenant c’est à vous de nous proposer un prix”</a:t>
                      </a:r>
                      <a:endParaRPr>
                        <a:latin typeface="Comfortaa"/>
                        <a:ea typeface="Comfortaa"/>
                        <a:cs typeface="Comfortaa"/>
                        <a:sym typeface="Comfortaa"/>
                      </a:endParaRPr>
                    </a:p>
                  </a:txBody>
                  <a:tcPr marT="91425" marB="91425" marR="91425" marL="91425"/>
                </a:tc>
              </a:tr>
              <a:tr h="2571750">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Dévoiler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son jeu</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Fournissez une ou des informations réelles sur vous-même et qui seront favorables à trouver une solution ensemble.</a:t>
                      </a:r>
                      <a:endParaRPr>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Silence</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Utilisez un moment de silence pour inviter votre interlocuteur à en dire plus. Faites une pause effective.</a:t>
                      </a:r>
                      <a:endParaRPr>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Avertissement</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Avertissez votre interlocuteur sur un éventuel risque ou danger de ne pas suivre tel ou tel comportement (qui vous arrangerait bien)</a:t>
                      </a:r>
                      <a:endParaRPr>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Reformulation</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Reprenez ce que son interlocuteur a dit antérieurement en le reformulant avec d’autres mots pour s’assurer de la compréhension du propos. </a:t>
                      </a:r>
                      <a:endParaRPr>
                        <a:latin typeface="Comfortaa"/>
                        <a:ea typeface="Comfortaa"/>
                        <a:cs typeface="Comfortaa"/>
                        <a:sym typeface="Comfortaa"/>
                      </a:endParaRPr>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Questions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fr">
                          <a:solidFill>
                            <a:schemeClr val="dk1"/>
                          </a:solidFill>
                          <a:latin typeface="Comfortaa"/>
                          <a:ea typeface="Comfortaa"/>
                          <a:cs typeface="Comfortaa"/>
                          <a:sym typeface="Comfortaa"/>
                        </a:rPr>
                        <a:t>ouvertes</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sz="1000">
                          <a:solidFill>
                            <a:schemeClr val="dk1"/>
                          </a:solidFill>
                          <a:latin typeface="Comfortaa"/>
                          <a:ea typeface="Comfortaa"/>
                          <a:cs typeface="Comfortaa"/>
                          <a:sym typeface="Comfortaa"/>
                        </a:rPr>
                        <a:t>Posez des questions ouvertes pour pousser votre interlocuteur à révéler des informations</a:t>
                      </a:r>
                      <a:endParaRPr>
                        <a:solidFill>
                          <a:schemeClr val="dk1"/>
                        </a:solidFill>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txBody>
                  <a:tcPr marT="91425" marB="91425" marR="91425" marL="91425"/>
                </a:tc>
              </a:tr>
            </a:tbl>
          </a:graphicData>
        </a:graphic>
      </p:graphicFrame>
      <p:pic>
        <p:nvPicPr>
          <p:cNvPr id="643" name="Google Shape;643;p63"/>
          <p:cNvPicPr preferRelativeResize="0"/>
          <p:nvPr/>
        </p:nvPicPr>
        <p:blipFill>
          <a:blip r:embed="rId3">
            <a:alphaModFix/>
          </a:blip>
          <a:stretch>
            <a:fillRect/>
          </a:stretch>
        </p:blipFill>
        <p:spPr>
          <a:xfrm>
            <a:off x="6120225" y="479438"/>
            <a:ext cx="703489" cy="533750"/>
          </a:xfrm>
          <a:prstGeom prst="rect">
            <a:avLst/>
          </a:prstGeom>
          <a:noFill/>
          <a:ln>
            <a:noFill/>
          </a:ln>
        </p:spPr>
      </p:pic>
      <p:pic>
        <p:nvPicPr>
          <p:cNvPr id="644" name="Google Shape;644;p63"/>
          <p:cNvPicPr preferRelativeResize="0"/>
          <p:nvPr/>
        </p:nvPicPr>
        <p:blipFill rotWithShape="1">
          <a:blip r:embed="rId4">
            <a:alphaModFix/>
          </a:blip>
          <a:srcRect b="21643" l="0" r="0" t="25989"/>
          <a:stretch/>
        </p:blipFill>
        <p:spPr>
          <a:xfrm>
            <a:off x="4095850" y="496975"/>
            <a:ext cx="952302" cy="498675"/>
          </a:xfrm>
          <a:prstGeom prst="rect">
            <a:avLst/>
          </a:prstGeom>
          <a:noFill/>
          <a:ln>
            <a:noFill/>
          </a:ln>
        </p:spPr>
      </p:pic>
      <p:pic>
        <p:nvPicPr>
          <p:cNvPr id="645" name="Google Shape;645;p63"/>
          <p:cNvPicPr preferRelativeResize="0"/>
          <p:nvPr/>
        </p:nvPicPr>
        <p:blipFill>
          <a:blip r:embed="rId5">
            <a:alphaModFix/>
          </a:blip>
          <a:stretch>
            <a:fillRect/>
          </a:stretch>
        </p:blipFill>
        <p:spPr>
          <a:xfrm>
            <a:off x="564600" y="3134725"/>
            <a:ext cx="718850" cy="718850"/>
          </a:xfrm>
          <a:prstGeom prst="rect">
            <a:avLst/>
          </a:prstGeom>
          <a:noFill/>
          <a:ln>
            <a:noFill/>
          </a:ln>
        </p:spPr>
      </p:pic>
      <p:pic>
        <p:nvPicPr>
          <p:cNvPr id="646" name="Google Shape;646;p63"/>
          <p:cNvPicPr preferRelativeResize="0"/>
          <p:nvPr/>
        </p:nvPicPr>
        <p:blipFill>
          <a:blip r:embed="rId6">
            <a:alphaModFix/>
          </a:blip>
          <a:stretch>
            <a:fillRect/>
          </a:stretch>
        </p:blipFill>
        <p:spPr>
          <a:xfrm>
            <a:off x="6142300" y="3086150"/>
            <a:ext cx="576550" cy="576550"/>
          </a:xfrm>
          <a:prstGeom prst="rect">
            <a:avLst/>
          </a:prstGeom>
          <a:noFill/>
          <a:ln>
            <a:noFill/>
          </a:ln>
        </p:spPr>
      </p:pic>
      <p:pic>
        <p:nvPicPr>
          <p:cNvPr id="647" name="Google Shape;647;p63"/>
          <p:cNvPicPr preferRelativeResize="0"/>
          <p:nvPr/>
        </p:nvPicPr>
        <p:blipFill>
          <a:blip r:embed="rId7">
            <a:alphaModFix/>
          </a:blip>
          <a:stretch>
            <a:fillRect/>
          </a:stretch>
        </p:blipFill>
        <p:spPr>
          <a:xfrm>
            <a:off x="7895802" y="479448"/>
            <a:ext cx="718850" cy="533751"/>
          </a:xfrm>
          <a:prstGeom prst="rect">
            <a:avLst/>
          </a:prstGeom>
          <a:noFill/>
          <a:ln>
            <a:noFill/>
          </a:ln>
        </p:spPr>
      </p:pic>
      <p:pic>
        <p:nvPicPr>
          <p:cNvPr id="648" name="Google Shape;648;p63"/>
          <p:cNvPicPr preferRelativeResize="0"/>
          <p:nvPr/>
        </p:nvPicPr>
        <p:blipFill>
          <a:blip r:embed="rId8">
            <a:alphaModFix/>
          </a:blip>
          <a:stretch>
            <a:fillRect/>
          </a:stretch>
        </p:blipFill>
        <p:spPr>
          <a:xfrm>
            <a:off x="7915375" y="3166975"/>
            <a:ext cx="679700" cy="679700"/>
          </a:xfrm>
          <a:prstGeom prst="rect">
            <a:avLst/>
          </a:prstGeom>
          <a:noFill/>
          <a:ln>
            <a:noFill/>
          </a:ln>
        </p:spPr>
      </p:pic>
      <p:pic>
        <p:nvPicPr>
          <p:cNvPr id="649" name="Google Shape;649;p63"/>
          <p:cNvPicPr preferRelativeResize="0"/>
          <p:nvPr/>
        </p:nvPicPr>
        <p:blipFill>
          <a:blip r:embed="rId9">
            <a:alphaModFix/>
          </a:blip>
          <a:stretch>
            <a:fillRect/>
          </a:stretch>
        </p:blipFill>
        <p:spPr>
          <a:xfrm>
            <a:off x="4196075" y="3042250"/>
            <a:ext cx="679699" cy="599004"/>
          </a:xfrm>
          <a:prstGeom prst="rect">
            <a:avLst/>
          </a:prstGeom>
          <a:noFill/>
          <a:ln>
            <a:noFill/>
          </a:ln>
        </p:spPr>
      </p:pic>
      <p:pic>
        <p:nvPicPr>
          <p:cNvPr id="650" name="Google Shape;650;p63"/>
          <p:cNvPicPr preferRelativeResize="0"/>
          <p:nvPr/>
        </p:nvPicPr>
        <p:blipFill>
          <a:blip r:embed="rId10">
            <a:alphaModFix/>
          </a:blip>
          <a:stretch>
            <a:fillRect/>
          </a:stretch>
        </p:blipFill>
        <p:spPr>
          <a:xfrm>
            <a:off x="3832048" y="492375"/>
            <a:ext cx="364025" cy="411475"/>
          </a:xfrm>
          <a:prstGeom prst="rect">
            <a:avLst/>
          </a:prstGeom>
          <a:noFill/>
          <a:ln>
            <a:noFill/>
          </a:ln>
        </p:spPr>
      </p:pic>
      <p:pic>
        <p:nvPicPr>
          <p:cNvPr id="651" name="Google Shape;651;p63"/>
          <p:cNvPicPr preferRelativeResize="0"/>
          <p:nvPr/>
        </p:nvPicPr>
        <p:blipFill>
          <a:blip r:embed="rId11">
            <a:alphaModFix/>
          </a:blip>
          <a:stretch>
            <a:fillRect/>
          </a:stretch>
        </p:blipFill>
        <p:spPr>
          <a:xfrm>
            <a:off x="2364999" y="399863"/>
            <a:ext cx="837175" cy="596499"/>
          </a:xfrm>
          <a:prstGeom prst="rect">
            <a:avLst/>
          </a:prstGeom>
          <a:noFill/>
          <a:ln>
            <a:noFill/>
          </a:ln>
        </p:spPr>
      </p:pic>
      <p:pic>
        <p:nvPicPr>
          <p:cNvPr id="652" name="Google Shape;652;p63"/>
          <p:cNvPicPr preferRelativeResize="0"/>
          <p:nvPr/>
        </p:nvPicPr>
        <p:blipFill>
          <a:blip r:embed="rId12">
            <a:alphaModFix/>
          </a:blip>
          <a:stretch>
            <a:fillRect/>
          </a:stretch>
        </p:blipFill>
        <p:spPr>
          <a:xfrm>
            <a:off x="2495300" y="3096800"/>
            <a:ext cx="576551" cy="576551"/>
          </a:xfrm>
          <a:prstGeom prst="rect">
            <a:avLst/>
          </a:prstGeom>
          <a:noFill/>
          <a:ln>
            <a:noFill/>
          </a:ln>
        </p:spPr>
      </p:pic>
      <p:pic>
        <p:nvPicPr>
          <p:cNvPr id="653" name="Google Shape;653;p63"/>
          <p:cNvPicPr preferRelativeResize="0"/>
          <p:nvPr/>
        </p:nvPicPr>
        <p:blipFill rotWithShape="1">
          <a:blip r:embed="rId13">
            <a:alphaModFix/>
          </a:blip>
          <a:srcRect b="13359" l="0" r="0" t="13476"/>
          <a:stretch/>
        </p:blipFill>
        <p:spPr>
          <a:xfrm>
            <a:off x="584175" y="559751"/>
            <a:ext cx="679700" cy="497300"/>
          </a:xfrm>
          <a:prstGeom prst="rect">
            <a:avLst/>
          </a:prstGeom>
          <a:noFill/>
          <a:ln>
            <a:noFill/>
          </a:ln>
        </p:spPr>
      </p:pic>
      <p:pic>
        <p:nvPicPr>
          <p:cNvPr id="654" name="Google Shape;654;p63"/>
          <p:cNvPicPr preferRelativeResize="0"/>
          <p:nvPr/>
        </p:nvPicPr>
        <p:blipFill>
          <a:blip r:embed="rId14">
            <a:alphaModFix/>
          </a:blip>
          <a:stretch>
            <a:fillRect/>
          </a:stretch>
        </p:blipFill>
        <p:spPr>
          <a:xfrm>
            <a:off x="142800" y="127300"/>
            <a:ext cx="205527" cy="230850"/>
          </a:xfrm>
          <a:prstGeom prst="rect">
            <a:avLst/>
          </a:prstGeom>
          <a:noFill/>
          <a:ln>
            <a:noFill/>
          </a:ln>
        </p:spPr>
      </p:pic>
      <p:pic>
        <p:nvPicPr>
          <p:cNvPr id="655" name="Google Shape;655;p63"/>
          <p:cNvPicPr preferRelativeResize="0"/>
          <p:nvPr/>
        </p:nvPicPr>
        <p:blipFill>
          <a:blip r:embed="rId14">
            <a:alphaModFix/>
          </a:blip>
          <a:stretch>
            <a:fillRect/>
          </a:stretch>
        </p:blipFill>
        <p:spPr>
          <a:xfrm>
            <a:off x="1481250" y="127300"/>
            <a:ext cx="205527" cy="230850"/>
          </a:xfrm>
          <a:prstGeom prst="rect">
            <a:avLst/>
          </a:prstGeom>
          <a:noFill/>
          <a:ln>
            <a:noFill/>
          </a:ln>
        </p:spPr>
      </p:pic>
      <p:pic>
        <p:nvPicPr>
          <p:cNvPr id="656" name="Google Shape;656;p63"/>
          <p:cNvPicPr preferRelativeResize="0"/>
          <p:nvPr/>
        </p:nvPicPr>
        <p:blipFill>
          <a:blip r:embed="rId14">
            <a:alphaModFix/>
          </a:blip>
          <a:stretch>
            <a:fillRect/>
          </a:stretch>
        </p:blipFill>
        <p:spPr>
          <a:xfrm>
            <a:off x="1975812" y="127300"/>
            <a:ext cx="205527" cy="230850"/>
          </a:xfrm>
          <a:prstGeom prst="rect">
            <a:avLst/>
          </a:prstGeom>
          <a:noFill/>
          <a:ln>
            <a:noFill/>
          </a:ln>
        </p:spPr>
      </p:pic>
      <p:pic>
        <p:nvPicPr>
          <p:cNvPr id="657" name="Google Shape;657;p63"/>
          <p:cNvPicPr preferRelativeResize="0"/>
          <p:nvPr/>
        </p:nvPicPr>
        <p:blipFill>
          <a:blip r:embed="rId14">
            <a:alphaModFix/>
          </a:blip>
          <a:stretch>
            <a:fillRect/>
          </a:stretch>
        </p:blipFill>
        <p:spPr>
          <a:xfrm>
            <a:off x="3314262" y="127300"/>
            <a:ext cx="205527" cy="230850"/>
          </a:xfrm>
          <a:prstGeom prst="rect">
            <a:avLst/>
          </a:prstGeom>
          <a:noFill/>
          <a:ln>
            <a:noFill/>
          </a:ln>
        </p:spPr>
      </p:pic>
      <p:pic>
        <p:nvPicPr>
          <p:cNvPr id="658" name="Google Shape;658;p63"/>
          <p:cNvPicPr preferRelativeResize="0"/>
          <p:nvPr/>
        </p:nvPicPr>
        <p:blipFill>
          <a:blip r:embed="rId14">
            <a:alphaModFix/>
          </a:blip>
          <a:stretch>
            <a:fillRect/>
          </a:stretch>
        </p:blipFill>
        <p:spPr>
          <a:xfrm>
            <a:off x="3763937" y="127300"/>
            <a:ext cx="205527" cy="230850"/>
          </a:xfrm>
          <a:prstGeom prst="rect">
            <a:avLst/>
          </a:prstGeom>
          <a:noFill/>
          <a:ln>
            <a:noFill/>
          </a:ln>
        </p:spPr>
      </p:pic>
      <p:pic>
        <p:nvPicPr>
          <p:cNvPr id="659" name="Google Shape;659;p63"/>
          <p:cNvPicPr preferRelativeResize="0"/>
          <p:nvPr/>
        </p:nvPicPr>
        <p:blipFill>
          <a:blip r:embed="rId14">
            <a:alphaModFix/>
          </a:blip>
          <a:stretch>
            <a:fillRect/>
          </a:stretch>
        </p:blipFill>
        <p:spPr>
          <a:xfrm>
            <a:off x="5102387" y="127300"/>
            <a:ext cx="205527" cy="230850"/>
          </a:xfrm>
          <a:prstGeom prst="rect">
            <a:avLst/>
          </a:prstGeom>
          <a:noFill/>
          <a:ln>
            <a:noFill/>
          </a:ln>
        </p:spPr>
      </p:pic>
      <p:pic>
        <p:nvPicPr>
          <p:cNvPr id="660" name="Google Shape;660;p63"/>
          <p:cNvPicPr preferRelativeResize="0"/>
          <p:nvPr/>
        </p:nvPicPr>
        <p:blipFill>
          <a:blip r:embed="rId14">
            <a:alphaModFix/>
          </a:blip>
          <a:stretch>
            <a:fillRect/>
          </a:stretch>
        </p:blipFill>
        <p:spPr>
          <a:xfrm>
            <a:off x="5658587" y="127300"/>
            <a:ext cx="205527" cy="230850"/>
          </a:xfrm>
          <a:prstGeom prst="rect">
            <a:avLst/>
          </a:prstGeom>
          <a:noFill/>
          <a:ln>
            <a:noFill/>
          </a:ln>
        </p:spPr>
      </p:pic>
      <p:pic>
        <p:nvPicPr>
          <p:cNvPr id="661" name="Google Shape;661;p63"/>
          <p:cNvPicPr preferRelativeResize="0"/>
          <p:nvPr/>
        </p:nvPicPr>
        <p:blipFill>
          <a:blip r:embed="rId14">
            <a:alphaModFix/>
          </a:blip>
          <a:stretch>
            <a:fillRect/>
          </a:stretch>
        </p:blipFill>
        <p:spPr>
          <a:xfrm>
            <a:off x="6997037" y="127300"/>
            <a:ext cx="205527" cy="230850"/>
          </a:xfrm>
          <a:prstGeom prst="rect">
            <a:avLst/>
          </a:prstGeom>
          <a:noFill/>
          <a:ln>
            <a:noFill/>
          </a:ln>
        </p:spPr>
      </p:pic>
      <p:pic>
        <p:nvPicPr>
          <p:cNvPr id="662" name="Google Shape;662;p63"/>
          <p:cNvPicPr preferRelativeResize="0"/>
          <p:nvPr/>
        </p:nvPicPr>
        <p:blipFill>
          <a:blip r:embed="rId14">
            <a:alphaModFix/>
          </a:blip>
          <a:stretch>
            <a:fillRect/>
          </a:stretch>
        </p:blipFill>
        <p:spPr>
          <a:xfrm>
            <a:off x="3800012" y="2661125"/>
            <a:ext cx="205527" cy="230850"/>
          </a:xfrm>
          <a:prstGeom prst="rect">
            <a:avLst/>
          </a:prstGeom>
          <a:noFill/>
          <a:ln>
            <a:noFill/>
          </a:ln>
        </p:spPr>
      </p:pic>
      <p:pic>
        <p:nvPicPr>
          <p:cNvPr id="663" name="Google Shape;663;p63"/>
          <p:cNvPicPr preferRelativeResize="0"/>
          <p:nvPr/>
        </p:nvPicPr>
        <p:blipFill>
          <a:blip r:embed="rId14">
            <a:alphaModFix/>
          </a:blip>
          <a:stretch>
            <a:fillRect/>
          </a:stretch>
        </p:blipFill>
        <p:spPr>
          <a:xfrm>
            <a:off x="5138462" y="2661125"/>
            <a:ext cx="205527" cy="230850"/>
          </a:xfrm>
          <a:prstGeom prst="rect">
            <a:avLst/>
          </a:prstGeom>
          <a:noFill/>
          <a:ln>
            <a:noFill/>
          </a:ln>
        </p:spPr>
      </p:pic>
      <p:pic>
        <p:nvPicPr>
          <p:cNvPr id="664" name="Google Shape;664;p63"/>
          <p:cNvPicPr preferRelativeResize="0"/>
          <p:nvPr/>
        </p:nvPicPr>
        <p:blipFill>
          <a:blip r:embed="rId14">
            <a:alphaModFix/>
          </a:blip>
          <a:stretch>
            <a:fillRect/>
          </a:stretch>
        </p:blipFill>
        <p:spPr>
          <a:xfrm>
            <a:off x="5633137" y="2661125"/>
            <a:ext cx="205527" cy="230850"/>
          </a:xfrm>
          <a:prstGeom prst="rect">
            <a:avLst/>
          </a:prstGeom>
          <a:noFill/>
          <a:ln>
            <a:noFill/>
          </a:ln>
        </p:spPr>
      </p:pic>
      <p:pic>
        <p:nvPicPr>
          <p:cNvPr id="665" name="Google Shape;665;p63"/>
          <p:cNvPicPr preferRelativeResize="0"/>
          <p:nvPr/>
        </p:nvPicPr>
        <p:blipFill>
          <a:blip r:embed="rId14">
            <a:alphaModFix/>
          </a:blip>
          <a:stretch>
            <a:fillRect/>
          </a:stretch>
        </p:blipFill>
        <p:spPr>
          <a:xfrm>
            <a:off x="6971587" y="2661125"/>
            <a:ext cx="205527" cy="230850"/>
          </a:xfrm>
          <a:prstGeom prst="rect">
            <a:avLst/>
          </a:prstGeom>
          <a:noFill/>
          <a:ln>
            <a:noFill/>
          </a:ln>
        </p:spPr>
      </p:pic>
      <p:pic>
        <p:nvPicPr>
          <p:cNvPr id="666" name="Google Shape;666;p63"/>
          <p:cNvPicPr preferRelativeResize="0"/>
          <p:nvPr/>
        </p:nvPicPr>
        <p:blipFill>
          <a:blip r:embed="rId14">
            <a:alphaModFix/>
          </a:blip>
          <a:stretch>
            <a:fillRect/>
          </a:stretch>
        </p:blipFill>
        <p:spPr>
          <a:xfrm>
            <a:off x="7430512" y="127300"/>
            <a:ext cx="205527" cy="230850"/>
          </a:xfrm>
          <a:prstGeom prst="rect">
            <a:avLst/>
          </a:prstGeom>
          <a:noFill/>
          <a:ln>
            <a:noFill/>
          </a:ln>
        </p:spPr>
      </p:pic>
      <p:pic>
        <p:nvPicPr>
          <p:cNvPr id="667" name="Google Shape;667;p63"/>
          <p:cNvPicPr preferRelativeResize="0"/>
          <p:nvPr/>
        </p:nvPicPr>
        <p:blipFill>
          <a:blip r:embed="rId14">
            <a:alphaModFix/>
          </a:blip>
          <a:stretch>
            <a:fillRect/>
          </a:stretch>
        </p:blipFill>
        <p:spPr>
          <a:xfrm>
            <a:off x="8768962" y="127300"/>
            <a:ext cx="205527" cy="230850"/>
          </a:xfrm>
          <a:prstGeom prst="rect">
            <a:avLst/>
          </a:prstGeom>
          <a:noFill/>
          <a:ln>
            <a:noFill/>
          </a:ln>
        </p:spPr>
      </p:pic>
      <p:pic>
        <p:nvPicPr>
          <p:cNvPr id="668" name="Google Shape;668;p63"/>
          <p:cNvPicPr preferRelativeResize="0"/>
          <p:nvPr/>
        </p:nvPicPr>
        <p:blipFill>
          <a:blip r:embed="rId14">
            <a:alphaModFix/>
          </a:blip>
          <a:stretch>
            <a:fillRect/>
          </a:stretch>
        </p:blipFill>
        <p:spPr>
          <a:xfrm>
            <a:off x="7466262" y="2661125"/>
            <a:ext cx="205527" cy="230850"/>
          </a:xfrm>
          <a:prstGeom prst="rect">
            <a:avLst/>
          </a:prstGeom>
          <a:noFill/>
          <a:ln>
            <a:noFill/>
          </a:ln>
        </p:spPr>
      </p:pic>
      <p:pic>
        <p:nvPicPr>
          <p:cNvPr id="669" name="Google Shape;669;p63"/>
          <p:cNvPicPr preferRelativeResize="0"/>
          <p:nvPr/>
        </p:nvPicPr>
        <p:blipFill>
          <a:blip r:embed="rId14">
            <a:alphaModFix/>
          </a:blip>
          <a:stretch>
            <a:fillRect/>
          </a:stretch>
        </p:blipFill>
        <p:spPr>
          <a:xfrm>
            <a:off x="8804712" y="2661125"/>
            <a:ext cx="205527" cy="230850"/>
          </a:xfrm>
          <a:prstGeom prst="rect">
            <a:avLst/>
          </a:prstGeom>
          <a:noFill/>
          <a:ln>
            <a:noFill/>
          </a:ln>
        </p:spPr>
      </p:pic>
      <p:pic>
        <p:nvPicPr>
          <p:cNvPr id="670" name="Google Shape;670;p63"/>
          <p:cNvPicPr preferRelativeResize="0"/>
          <p:nvPr/>
        </p:nvPicPr>
        <p:blipFill>
          <a:blip r:embed="rId14">
            <a:alphaModFix/>
          </a:blip>
          <a:stretch>
            <a:fillRect/>
          </a:stretch>
        </p:blipFill>
        <p:spPr>
          <a:xfrm>
            <a:off x="1966887" y="2661125"/>
            <a:ext cx="205527" cy="230850"/>
          </a:xfrm>
          <a:prstGeom prst="rect">
            <a:avLst/>
          </a:prstGeom>
          <a:noFill/>
          <a:ln>
            <a:noFill/>
          </a:ln>
        </p:spPr>
      </p:pic>
      <p:pic>
        <p:nvPicPr>
          <p:cNvPr id="671" name="Google Shape;671;p63"/>
          <p:cNvPicPr preferRelativeResize="0"/>
          <p:nvPr/>
        </p:nvPicPr>
        <p:blipFill>
          <a:blip r:embed="rId14">
            <a:alphaModFix/>
          </a:blip>
          <a:stretch>
            <a:fillRect/>
          </a:stretch>
        </p:blipFill>
        <p:spPr>
          <a:xfrm>
            <a:off x="3305337" y="2661125"/>
            <a:ext cx="205527" cy="230850"/>
          </a:xfrm>
          <a:prstGeom prst="rect">
            <a:avLst/>
          </a:prstGeom>
          <a:noFill/>
          <a:ln>
            <a:noFill/>
          </a:ln>
        </p:spPr>
      </p:pic>
      <p:pic>
        <p:nvPicPr>
          <p:cNvPr id="672" name="Google Shape;672;p63"/>
          <p:cNvPicPr preferRelativeResize="0"/>
          <p:nvPr/>
        </p:nvPicPr>
        <p:blipFill>
          <a:blip r:embed="rId14">
            <a:alphaModFix/>
          </a:blip>
          <a:stretch>
            <a:fillRect/>
          </a:stretch>
        </p:blipFill>
        <p:spPr>
          <a:xfrm>
            <a:off x="235912" y="2661125"/>
            <a:ext cx="205527" cy="230850"/>
          </a:xfrm>
          <a:prstGeom prst="rect">
            <a:avLst/>
          </a:prstGeom>
          <a:noFill/>
          <a:ln>
            <a:noFill/>
          </a:ln>
        </p:spPr>
      </p:pic>
      <p:pic>
        <p:nvPicPr>
          <p:cNvPr id="673" name="Google Shape;673;p63"/>
          <p:cNvPicPr preferRelativeResize="0"/>
          <p:nvPr/>
        </p:nvPicPr>
        <p:blipFill>
          <a:blip r:embed="rId14">
            <a:alphaModFix/>
          </a:blip>
          <a:stretch>
            <a:fillRect/>
          </a:stretch>
        </p:blipFill>
        <p:spPr>
          <a:xfrm>
            <a:off x="1574362" y="2661125"/>
            <a:ext cx="205527" cy="23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8"/>
          <p:cNvSpPr txBox="1"/>
          <p:nvPr>
            <p:ph idx="1" type="subTitle"/>
          </p:nvPr>
        </p:nvSpPr>
        <p:spPr>
          <a:xfrm>
            <a:off x="311700" y="1465675"/>
            <a:ext cx="8520600" cy="319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Comfortaa"/>
              <a:buChar char="➔"/>
            </a:pPr>
            <a:r>
              <a:rPr lang="fr" sz="1800">
                <a:solidFill>
                  <a:srgbClr val="666666"/>
                </a:solidFill>
                <a:latin typeface="Comfortaa"/>
                <a:ea typeface="Comfortaa"/>
                <a:cs typeface="Comfortaa"/>
                <a:sym typeface="Comfortaa"/>
              </a:rPr>
              <a:t>L’e</a:t>
            </a:r>
            <a:r>
              <a:rPr lang="fr" sz="1800">
                <a:solidFill>
                  <a:srgbClr val="666666"/>
                </a:solidFill>
                <a:latin typeface="Comfortaa"/>
                <a:ea typeface="Comfortaa"/>
                <a:cs typeface="Comfortaa"/>
                <a:sym typeface="Comfortaa"/>
              </a:rPr>
              <a:t>xistence d’un </a:t>
            </a:r>
            <a:r>
              <a:rPr lang="fr" sz="1800">
                <a:solidFill>
                  <a:srgbClr val="FF9900"/>
                </a:solidFill>
                <a:latin typeface="Comfortaa"/>
                <a:ea typeface="Comfortaa"/>
                <a:cs typeface="Comfortaa"/>
                <a:sym typeface="Comfortaa"/>
              </a:rPr>
              <a:t>conflit d’intérêt</a:t>
            </a:r>
            <a:r>
              <a:rPr lang="fr" sz="1800">
                <a:solidFill>
                  <a:srgbClr val="666666"/>
                </a:solidFill>
                <a:latin typeface="Comfortaa"/>
                <a:ea typeface="Comfortaa"/>
                <a:cs typeface="Comfortaa"/>
                <a:sym typeface="Comfortaa"/>
              </a:rPr>
              <a:t> entre les interlocuteurs</a:t>
            </a:r>
            <a:endParaRPr sz="1800">
              <a:solidFill>
                <a:srgbClr val="666666"/>
              </a:solidFill>
              <a:latin typeface="Comfortaa"/>
              <a:ea typeface="Comfortaa"/>
              <a:cs typeface="Comfortaa"/>
              <a:sym typeface="Comfortaa"/>
            </a:endParaRPr>
          </a:p>
          <a:p>
            <a:pPr indent="0" lvl="0" marL="0" rtl="0" algn="l">
              <a:spcBef>
                <a:spcPts val="0"/>
              </a:spcBef>
              <a:spcAft>
                <a:spcPts val="0"/>
              </a:spcAft>
              <a:buNone/>
            </a:pPr>
            <a:r>
              <a:t/>
            </a:r>
            <a:endParaRPr sz="1800">
              <a:solidFill>
                <a:srgbClr val="666666"/>
              </a:solidFill>
              <a:latin typeface="Comfortaa"/>
              <a:ea typeface="Comfortaa"/>
              <a:cs typeface="Comfortaa"/>
              <a:sym typeface="Comfortaa"/>
            </a:endParaRPr>
          </a:p>
          <a:p>
            <a:pPr indent="0" lvl="0" marL="0" rtl="0" algn="l">
              <a:spcBef>
                <a:spcPts val="0"/>
              </a:spcBef>
              <a:spcAft>
                <a:spcPts val="0"/>
              </a:spcAft>
              <a:buNone/>
            </a:pPr>
            <a:r>
              <a:t/>
            </a:r>
            <a:endParaRPr sz="1800">
              <a:solidFill>
                <a:srgbClr val="666666"/>
              </a:solidFill>
              <a:latin typeface="Comfortaa"/>
              <a:ea typeface="Comfortaa"/>
              <a:cs typeface="Comfortaa"/>
              <a:sym typeface="Comfortaa"/>
            </a:endParaRPr>
          </a:p>
          <a:p>
            <a:pPr indent="-342900" lvl="0" marL="457200" rtl="0" algn="l">
              <a:spcBef>
                <a:spcPts val="0"/>
              </a:spcBef>
              <a:spcAft>
                <a:spcPts val="0"/>
              </a:spcAft>
              <a:buClr>
                <a:srgbClr val="666666"/>
              </a:buClr>
              <a:buSzPts val="1800"/>
              <a:buFont typeface="Comfortaa"/>
              <a:buChar char="➔"/>
            </a:pPr>
            <a:r>
              <a:rPr lang="fr" sz="1800">
                <a:solidFill>
                  <a:srgbClr val="666666"/>
                </a:solidFill>
                <a:latin typeface="Comfortaa"/>
                <a:ea typeface="Comfortaa"/>
                <a:cs typeface="Comfortaa"/>
                <a:sym typeface="Comfortaa"/>
              </a:rPr>
              <a:t>L’</a:t>
            </a:r>
            <a:r>
              <a:rPr lang="fr" sz="1800">
                <a:solidFill>
                  <a:schemeClr val="accent5"/>
                </a:solidFill>
                <a:latin typeface="Comfortaa"/>
                <a:ea typeface="Comfortaa"/>
                <a:cs typeface="Comfortaa"/>
                <a:sym typeface="Comfortaa"/>
              </a:rPr>
              <a:t>absence de règles,</a:t>
            </a:r>
            <a:r>
              <a:rPr lang="fr" sz="1800">
                <a:solidFill>
                  <a:srgbClr val="666666"/>
                </a:solidFill>
                <a:latin typeface="Comfortaa"/>
                <a:ea typeface="Comfortaa"/>
                <a:cs typeface="Comfortaa"/>
                <a:sym typeface="Comfortaa"/>
              </a:rPr>
              <a:t> procédures pré-établies ou fixées qui permettent de résoudre ce conflit</a:t>
            </a:r>
            <a:endParaRPr sz="1800">
              <a:solidFill>
                <a:srgbClr val="666666"/>
              </a:solidFill>
              <a:latin typeface="Comfortaa"/>
              <a:ea typeface="Comfortaa"/>
              <a:cs typeface="Comfortaa"/>
              <a:sym typeface="Comfortaa"/>
            </a:endParaRPr>
          </a:p>
          <a:p>
            <a:pPr indent="0" lvl="0" marL="0" rtl="0" algn="l">
              <a:spcBef>
                <a:spcPts val="0"/>
              </a:spcBef>
              <a:spcAft>
                <a:spcPts val="0"/>
              </a:spcAft>
              <a:buNone/>
            </a:pPr>
            <a:r>
              <a:t/>
            </a:r>
            <a:endParaRPr sz="1800">
              <a:solidFill>
                <a:srgbClr val="666666"/>
              </a:solidFill>
              <a:latin typeface="Comfortaa"/>
              <a:ea typeface="Comfortaa"/>
              <a:cs typeface="Comfortaa"/>
              <a:sym typeface="Comfortaa"/>
            </a:endParaRPr>
          </a:p>
          <a:p>
            <a:pPr indent="0" lvl="0" marL="0" rtl="0" algn="l">
              <a:spcBef>
                <a:spcPts val="0"/>
              </a:spcBef>
              <a:spcAft>
                <a:spcPts val="0"/>
              </a:spcAft>
              <a:buNone/>
            </a:pPr>
            <a:r>
              <a:t/>
            </a:r>
            <a:endParaRPr sz="1800">
              <a:solidFill>
                <a:srgbClr val="666666"/>
              </a:solidFill>
              <a:latin typeface="Comfortaa"/>
              <a:ea typeface="Comfortaa"/>
              <a:cs typeface="Comfortaa"/>
              <a:sym typeface="Comfortaa"/>
            </a:endParaRPr>
          </a:p>
          <a:p>
            <a:pPr indent="-342900" lvl="0" marL="457200" rtl="0" algn="l">
              <a:spcBef>
                <a:spcPts val="0"/>
              </a:spcBef>
              <a:spcAft>
                <a:spcPts val="0"/>
              </a:spcAft>
              <a:buClr>
                <a:srgbClr val="666666"/>
              </a:buClr>
              <a:buSzPts val="1800"/>
              <a:buFont typeface="Comfortaa"/>
              <a:buChar char="➔"/>
            </a:pPr>
            <a:r>
              <a:rPr lang="fr" sz="1800">
                <a:solidFill>
                  <a:srgbClr val="666666"/>
                </a:solidFill>
                <a:latin typeface="Comfortaa"/>
                <a:ea typeface="Comfortaa"/>
                <a:cs typeface="Comfortaa"/>
                <a:sym typeface="Comfortaa"/>
              </a:rPr>
              <a:t>La </a:t>
            </a:r>
            <a:r>
              <a:rPr lang="fr" sz="1800">
                <a:solidFill>
                  <a:srgbClr val="FF9900"/>
                </a:solidFill>
                <a:latin typeface="Comfortaa"/>
                <a:ea typeface="Comfortaa"/>
                <a:cs typeface="Comfortaa"/>
                <a:sym typeface="Comfortaa"/>
              </a:rPr>
              <a:t>recherche d’un accord</a:t>
            </a:r>
            <a:r>
              <a:rPr lang="fr" sz="1800">
                <a:solidFill>
                  <a:srgbClr val="666666"/>
                </a:solidFill>
                <a:latin typeface="Comfortaa"/>
                <a:ea typeface="Comfortaa"/>
                <a:cs typeface="Comfortaa"/>
                <a:sym typeface="Comfortaa"/>
              </a:rPr>
              <a:t> entre les interlocuteurs</a:t>
            </a:r>
            <a:endParaRPr sz="1800">
              <a:solidFill>
                <a:srgbClr val="666666"/>
              </a:solidFill>
              <a:latin typeface="Comfortaa"/>
              <a:ea typeface="Comfortaa"/>
              <a:cs typeface="Comfortaa"/>
              <a:sym typeface="Comfortaa"/>
            </a:endParaRPr>
          </a:p>
          <a:p>
            <a:pPr indent="0" lvl="0" marL="0" rtl="0" algn="l">
              <a:spcBef>
                <a:spcPts val="0"/>
              </a:spcBef>
              <a:spcAft>
                <a:spcPts val="0"/>
              </a:spcAft>
              <a:buNone/>
            </a:pPr>
            <a:r>
              <a:t/>
            </a:r>
            <a:endParaRPr sz="1800">
              <a:solidFill>
                <a:srgbClr val="666666"/>
              </a:solidFill>
              <a:latin typeface="Comfortaa"/>
              <a:ea typeface="Comfortaa"/>
              <a:cs typeface="Comfortaa"/>
              <a:sym typeface="Comfortaa"/>
            </a:endParaRPr>
          </a:p>
        </p:txBody>
      </p:sp>
      <p:sp>
        <p:nvSpPr>
          <p:cNvPr id="124" name="Google Shape;124;p28"/>
          <p:cNvSpPr txBox="1"/>
          <p:nvPr>
            <p:ph idx="4294967295"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sz="2400">
                <a:latin typeface="Comfortaa"/>
                <a:ea typeface="Comfortaa"/>
                <a:cs typeface="Comfortaa"/>
                <a:sym typeface="Comfortaa"/>
              </a:rPr>
              <a:t>Une négociation c’est...</a:t>
            </a:r>
            <a:endParaRPr sz="2400">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6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fr">
                <a:latin typeface="Comfortaa"/>
                <a:ea typeface="Comfortaa"/>
                <a:cs typeface="Comfortaa"/>
                <a:sym typeface="Comfortaa"/>
              </a:rPr>
              <a:t>1 scénario par groupe à imprimer et découper</a:t>
            </a:r>
            <a:endParaRPr>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65"/>
          <p:cNvSpPr txBox="1"/>
          <p:nvPr>
            <p:ph type="title"/>
          </p:nvPr>
        </p:nvSpPr>
        <p:spPr>
          <a:xfrm>
            <a:off x="146750" y="88475"/>
            <a:ext cx="38301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fr" sz="1400" u="sng">
                <a:latin typeface="Comfortaa"/>
                <a:ea typeface="Comfortaa"/>
                <a:cs typeface="Comfortaa"/>
                <a:sym typeface="Comfortaa"/>
              </a:rPr>
              <a:t>MARC</a:t>
            </a:r>
            <a:endParaRPr b="1" sz="1400" u="sng">
              <a:latin typeface="Comfortaa"/>
              <a:ea typeface="Comfortaa"/>
              <a:cs typeface="Comfortaa"/>
              <a:sym typeface="Comfortaa"/>
            </a:endParaRPr>
          </a:p>
          <a:p>
            <a:pPr indent="0" lvl="0" marL="0" rtl="0">
              <a:spcBef>
                <a:spcPts val="0"/>
              </a:spcBef>
              <a:spcAft>
                <a:spcPts val="0"/>
              </a:spcAft>
              <a:buNone/>
            </a:pPr>
            <a:r>
              <a:rPr lang="fr" sz="1200">
                <a:latin typeface="Comfortaa"/>
                <a:ea typeface="Comfortaa"/>
                <a:cs typeface="Comfortaa"/>
                <a:sym typeface="Comfortaa"/>
              </a:rPr>
              <a:t>Marc veut vendre sa maison à Germaine et Mickael</a:t>
            </a:r>
            <a:endParaRPr sz="1200">
              <a:latin typeface="Comfortaa"/>
              <a:ea typeface="Comfortaa"/>
              <a:cs typeface="Comfortaa"/>
              <a:sym typeface="Comfortaa"/>
            </a:endParaRPr>
          </a:p>
        </p:txBody>
      </p:sp>
      <p:sp>
        <p:nvSpPr>
          <p:cNvPr id="684" name="Google Shape;684;p65"/>
          <p:cNvSpPr txBox="1"/>
          <p:nvPr>
            <p:ph type="title"/>
          </p:nvPr>
        </p:nvSpPr>
        <p:spPr>
          <a:xfrm>
            <a:off x="4737600" y="103577"/>
            <a:ext cx="38301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fr" sz="1400" u="sng">
                <a:latin typeface="Comfortaa"/>
                <a:ea typeface="Comfortaa"/>
                <a:cs typeface="Comfortaa"/>
                <a:sym typeface="Comfortaa"/>
              </a:rPr>
              <a:t>GERMAINE ou MICKAEL</a:t>
            </a:r>
            <a:endParaRPr sz="1200">
              <a:latin typeface="Comfortaa"/>
              <a:ea typeface="Comfortaa"/>
              <a:cs typeface="Comfortaa"/>
              <a:sym typeface="Comfortaa"/>
            </a:endParaRPr>
          </a:p>
          <a:p>
            <a:pPr indent="0" lvl="0" marL="0" rtl="0">
              <a:spcBef>
                <a:spcPts val="0"/>
              </a:spcBef>
              <a:spcAft>
                <a:spcPts val="0"/>
              </a:spcAft>
              <a:buNone/>
            </a:pPr>
            <a:r>
              <a:rPr lang="fr" sz="1200">
                <a:latin typeface="Comfortaa"/>
                <a:ea typeface="Comfortaa"/>
                <a:cs typeface="Comfortaa"/>
                <a:sym typeface="Comfortaa"/>
              </a:rPr>
              <a:t>Germaine &amp; Mickael veulent acheter une maison à Marc</a:t>
            </a:r>
            <a:endParaRPr sz="1200">
              <a:latin typeface="Comfortaa"/>
              <a:ea typeface="Comfortaa"/>
              <a:cs typeface="Comfortaa"/>
              <a:sym typeface="Comfortaa"/>
            </a:endParaRPr>
          </a:p>
        </p:txBody>
      </p:sp>
      <p:pic>
        <p:nvPicPr>
          <p:cNvPr id="685" name="Google Shape;685;p65"/>
          <p:cNvPicPr preferRelativeResize="0"/>
          <p:nvPr/>
        </p:nvPicPr>
        <p:blipFill>
          <a:blip r:embed="rId3">
            <a:alphaModFix/>
          </a:blip>
          <a:stretch>
            <a:fillRect/>
          </a:stretch>
        </p:blipFill>
        <p:spPr>
          <a:xfrm rot="-5400000">
            <a:off x="4204847" y="4744675"/>
            <a:ext cx="508675" cy="305199"/>
          </a:xfrm>
          <a:prstGeom prst="rect">
            <a:avLst/>
          </a:prstGeom>
          <a:noFill/>
          <a:ln>
            <a:noFill/>
          </a:ln>
        </p:spPr>
      </p:pic>
      <p:graphicFrame>
        <p:nvGraphicFramePr>
          <p:cNvPr id="686" name="Google Shape;686;p65"/>
          <p:cNvGraphicFramePr/>
          <p:nvPr/>
        </p:nvGraphicFramePr>
        <p:xfrm>
          <a:off x="4737600" y="764254"/>
          <a:ext cx="3000000" cy="3000000"/>
        </p:xfrm>
        <a:graphic>
          <a:graphicData uri="http://schemas.openxmlformats.org/drawingml/2006/table">
            <a:tbl>
              <a:tblPr>
                <a:noFill/>
                <a:tableStyleId>{723B5C6C-2D82-4F2A-93AE-A6E5E784D8D7}</a:tableStyleId>
              </a:tblPr>
              <a:tblGrid>
                <a:gridCol w="4172900"/>
              </a:tblGrid>
              <a:tr h="1850475">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les deux parties savent</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lang="fr" sz="800">
                          <a:latin typeface="Comfortaa"/>
                          <a:ea typeface="Comfortaa"/>
                          <a:cs typeface="Comfortaa"/>
                          <a:sym typeface="Comfortaa"/>
                        </a:rPr>
                        <a:t>Mickael et Germaine ont visité une maison à Montpellier, vendue à 370k€ et souhaitent faire une offre au vendeur, Marc. Une transaction immobilière prend au moins 2 mois. La maison a besoin de petits rafraîchissements (salle de bains) qui coûteraient 20k selon les artisans. Une des personnes va jouer Mickael ou Germaine, une autre joue Marc. </a:t>
                      </a:r>
                      <a:endParaRPr sz="800">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lang="fr" sz="800">
                          <a:solidFill>
                            <a:schemeClr val="dk1"/>
                          </a:solidFill>
                          <a:latin typeface="Comfortaa"/>
                          <a:ea typeface="Comfortaa"/>
                          <a:cs typeface="Comfortaa"/>
                          <a:sym typeface="Comfortaa"/>
                        </a:rPr>
                        <a:t>Mickael et Germaine sont nouveaux dans la région et ont pris des jours de congés exprès pour visiter des maison.  C’est l’été et Marc profite de ces négociations entre deux barbecues chez ses amis/collègues de la mairie.</a:t>
                      </a:r>
                      <a:endParaRPr sz="800">
                        <a:solidFill>
                          <a:schemeClr val="dk1"/>
                        </a:solidFill>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t/>
                      </a:r>
                      <a:endParaRPr sz="800">
                        <a:solidFill>
                          <a:schemeClr val="dk1"/>
                        </a:solidFill>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r>
              <a:tr h="2431525">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vous seul savez</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La maison a été un véritable coup de coeur (et le seul de vos visites) ! Mais l’offre en l’état est trop chère pour vous : </a:t>
                      </a:r>
                      <a:endParaRPr sz="800">
                        <a:latin typeface="Comfortaa"/>
                        <a:ea typeface="Comfortaa"/>
                        <a:cs typeface="Comfortaa"/>
                        <a:sym typeface="Comfortaa"/>
                      </a:endParaRPr>
                    </a:p>
                    <a:p>
                      <a:pPr indent="0" lvl="0" marL="0" rtl="0">
                        <a:lnSpc>
                          <a:spcPct val="115000"/>
                        </a:lnSpc>
                        <a:spcBef>
                          <a:spcPts val="1600"/>
                        </a:spcBef>
                        <a:spcAft>
                          <a:spcPts val="1600"/>
                        </a:spcAft>
                        <a:buClr>
                          <a:schemeClr val="dk1"/>
                        </a:buClr>
                        <a:buSzPts val="1100"/>
                        <a:buFont typeface="Arial"/>
                        <a:buNone/>
                      </a:pPr>
                      <a:r>
                        <a:rPr lang="fr" sz="800">
                          <a:latin typeface="Comfortaa"/>
                          <a:ea typeface="Comfortaa"/>
                          <a:cs typeface="Comfortaa"/>
                          <a:sym typeface="Comfortaa"/>
                        </a:rPr>
                        <a:t>Vous avez en trésorerie 10k€, et votre capacité d’emprunt ne dépasse pas 315 k€. Si vous attendez suffisamment, vous pourrez peut-être emprunter également 40k€ (au plus) à la mère de Germaine. Celle-ci vous invite en effet dans 1 mois et demi et n’est souvent disponible qu’à ce moment là. Vous ne vous y connaissez pas du tout en travaux (vous êtes chanteur et développeuse) mais vous n’en avez rien dit à Marc, qui pourrait peut-être en abuser. </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r>
            </a:tbl>
          </a:graphicData>
        </a:graphic>
      </p:graphicFrame>
      <p:graphicFrame>
        <p:nvGraphicFramePr>
          <p:cNvPr id="687" name="Google Shape;687;p65"/>
          <p:cNvGraphicFramePr/>
          <p:nvPr/>
        </p:nvGraphicFramePr>
        <p:xfrm>
          <a:off x="0" y="764254"/>
          <a:ext cx="3000000" cy="3000000"/>
        </p:xfrm>
        <a:graphic>
          <a:graphicData uri="http://schemas.openxmlformats.org/drawingml/2006/table">
            <a:tbl>
              <a:tblPr>
                <a:noFill/>
                <a:tableStyleId>{723B5C6C-2D82-4F2A-93AE-A6E5E784D8D7}</a:tableStyleId>
              </a:tblPr>
              <a:tblGrid>
                <a:gridCol w="4217375"/>
              </a:tblGrid>
              <a:tr h="1842600">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les deux parties savent</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lang="fr" sz="800">
                          <a:latin typeface="Comfortaa"/>
                          <a:ea typeface="Comfortaa"/>
                          <a:cs typeface="Comfortaa"/>
                          <a:sym typeface="Comfortaa"/>
                        </a:rPr>
                        <a:t>Mickael et Germaine ont visité une maison à Montpellier, vendue à 370k€ et souhaitent faire une offre au vendeur, Marc. Une transaction immobilière prend au moins 2 mois. La maison a besoin de petits rafraîchissements (salle de bains) qui coûteraient 20k selon les artisans. Une des personnes va jouer Mickael ou Germaine, une autre joue Marc. </a:t>
                      </a:r>
                      <a:endParaRPr sz="800">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lang="fr" sz="800">
                          <a:latin typeface="Comfortaa"/>
                          <a:ea typeface="Comfortaa"/>
                          <a:cs typeface="Comfortaa"/>
                          <a:sym typeface="Comfortaa"/>
                        </a:rPr>
                        <a:t>Mickael et Germaine sont nouveaux dans la région et ont pris des jours de congés exprès pour visiter des maisons. C’est l’été et Marc profite de ces négociations entre deux barbecues chez ses amis/collègues de la mairie.</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97A7">
                        <a:alpha val="37730"/>
                      </a:srgbClr>
                    </a:solidFill>
                  </a:tcPr>
                </a:tc>
              </a:tr>
              <a:tr h="2421200">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vous seul savez</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Vous êtes très content de pouvoir vendre votre maison, car l’emplacement paumé était source de conflits avec votre fille. </a:t>
                      </a:r>
                      <a:endParaRPr sz="800">
                        <a:latin typeface="Comfortaa"/>
                        <a:ea typeface="Comfortaa"/>
                        <a:cs typeface="Comfortaa"/>
                        <a:sym typeface="Comfortaa"/>
                      </a:endParaRPr>
                    </a:p>
                    <a:p>
                      <a:pPr indent="0" lvl="0" marL="0" rtl="0">
                        <a:lnSpc>
                          <a:spcPct val="115000"/>
                        </a:lnSpc>
                        <a:spcBef>
                          <a:spcPts val="1600"/>
                        </a:spcBef>
                        <a:spcAft>
                          <a:spcPts val="1600"/>
                        </a:spcAft>
                        <a:buClr>
                          <a:schemeClr val="dk1"/>
                        </a:buClr>
                        <a:buSzPts val="1100"/>
                        <a:buFont typeface="Arial"/>
                        <a:buNone/>
                      </a:pPr>
                      <a:r>
                        <a:rPr lang="fr" sz="800">
                          <a:latin typeface="Comfortaa"/>
                          <a:ea typeface="Comfortaa"/>
                          <a:cs typeface="Comfortaa"/>
                          <a:sym typeface="Comfortaa"/>
                        </a:rPr>
                        <a:t>Vous n’avez pas eu beaucoup de demandes de visite, même si vous affirmez souvent le contraire. Vous êtes très pressé de vendre car vous voulez déménager vite, mais vous ne voudriez pas vous faire avoir sur le prix (la maison lui revient aujourd’hui à 350k€). Après tout, il y a une vie à redémarrer dans 3 mois (mutation dans Nord Pas-de-Calais), et il faut bien 15 000€ pour redémarrer confortablement (Déménagement pleinement délégué, grande location à l’arrivée, nouveaux costumes pour son travail, etc.). Vous êtes un ancien ouvrier du bâtiment en pleine forme, spécialiste des salles de bain.</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97A7">
                        <a:alpha val="37730"/>
                      </a:srgbClr>
                    </a:solidFill>
                  </a:tcPr>
                </a:tc>
              </a:tr>
            </a:tbl>
          </a:graphicData>
        </a:graphic>
      </p:graphicFrame>
      <p:cxnSp>
        <p:nvCxnSpPr>
          <p:cNvPr id="688" name="Google Shape;688;p65"/>
          <p:cNvCxnSpPr/>
          <p:nvPr/>
        </p:nvCxnSpPr>
        <p:spPr>
          <a:xfrm>
            <a:off x="4459300" y="-8100"/>
            <a:ext cx="0" cy="51597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pic>
        <p:nvPicPr>
          <p:cNvPr id="693" name="Google Shape;693;p66"/>
          <p:cNvPicPr preferRelativeResize="0"/>
          <p:nvPr/>
        </p:nvPicPr>
        <p:blipFill>
          <a:blip r:embed="rId3">
            <a:alphaModFix/>
          </a:blip>
          <a:stretch>
            <a:fillRect/>
          </a:stretch>
        </p:blipFill>
        <p:spPr>
          <a:xfrm rot="-5400000">
            <a:off x="4204847" y="4744675"/>
            <a:ext cx="508675" cy="305199"/>
          </a:xfrm>
          <a:prstGeom prst="rect">
            <a:avLst/>
          </a:prstGeom>
          <a:noFill/>
          <a:ln>
            <a:noFill/>
          </a:ln>
        </p:spPr>
      </p:pic>
      <p:graphicFrame>
        <p:nvGraphicFramePr>
          <p:cNvPr id="694" name="Google Shape;694;p66"/>
          <p:cNvGraphicFramePr/>
          <p:nvPr/>
        </p:nvGraphicFramePr>
        <p:xfrm>
          <a:off x="4737600" y="764254"/>
          <a:ext cx="3000000" cy="3000000"/>
        </p:xfrm>
        <a:graphic>
          <a:graphicData uri="http://schemas.openxmlformats.org/drawingml/2006/table">
            <a:tbl>
              <a:tblPr>
                <a:noFill/>
                <a:tableStyleId>{723B5C6C-2D82-4F2A-93AE-A6E5E784D8D7}</a:tableStyleId>
              </a:tblPr>
              <a:tblGrid>
                <a:gridCol w="4172900"/>
              </a:tblGrid>
              <a:tr h="1993150">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les deux parties savent</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lang="fr" sz="800">
                          <a:solidFill>
                            <a:schemeClr val="dk1"/>
                          </a:solidFill>
                          <a:latin typeface="Comfortaa"/>
                          <a:ea typeface="Comfortaa"/>
                          <a:cs typeface="Comfortaa"/>
                          <a:sym typeface="Comfortaa"/>
                        </a:rPr>
                        <a:t>Jeanine et Herbert travaillent pour un site de ventes de cadeaux de bricolage. Ils sont responsables des fonctionnalités d’achats en ligne. Herbert est chef de projet, il est directement engagé sur les résultats de vente. Jeanine est développeuse et a codé le tunnel d’achat.</a:t>
                      </a:r>
                      <a:endParaRPr sz="800">
                        <a:solidFill>
                          <a:schemeClr val="dk1"/>
                        </a:solidFill>
                        <a:latin typeface="Comfortaa"/>
                        <a:ea typeface="Comfortaa"/>
                        <a:cs typeface="Comfortaa"/>
                        <a:sym typeface="Comfortaa"/>
                      </a:endParaRPr>
                    </a:p>
                    <a:p>
                      <a:pPr indent="0" lvl="0" marL="0" rtl="0">
                        <a:lnSpc>
                          <a:spcPct val="115000"/>
                        </a:lnSpc>
                        <a:spcBef>
                          <a:spcPts val="1600"/>
                        </a:spcBef>
                        <a:spcAft>
                          <a:spcPts val="1600"/>
                        </a:spcAft>
                        <a:buClr>
                          <a:schemeClr val="dk1"/>
                        </a:buClr>
                        <a:buSzPts val="1100"/>
                        <a:buFont typeface="Arial"/>
                        <a:buNone/>
                      </a:pPr>
                      <a:r>
                        <a:rPr lang="fr" sz="800">
                          <a:solidFill>
                            <a:schemeClr val="dk1"/>
                          </a:solidFill>
                          <a:latin typeface="Comfortaa"/>
                          <a:ea typeface="Comfortaa"/>
                          <a:cs typeface="Comfortaa"/>
                          <a:sym typeface="Comfortaa"/>
                        </a:rPr>
                        <a:t>Noël approche (grosse période de vente). Cela fait des mois que l’un et l’autre n’ont pas pris de vacances, et cela fait des semaines qu’ils charbonnent dur tous les deux pour préparer cette période. Chacun sait que si l’un n’est pas là, l’autre devra assurer le support, car il n’y a personne d’autre. Il est l’heure aujourd’hui de discuter leurs congés respectifs.</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r>
              <a:tr h="2289875">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vous seul savez</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Vous êtes père célibataire. Votre prime de fin d’année est directement indexée sur les résultats de Noël, et c’est souvent une période où la surcharge fait apparaître des bugs. Comme vous gardez les enfants la semaine du 20 au 26, vous ne vous reposerez pas vraiment, surtout avec la préparation. Votre nouvel an compte beaucoup, parce que c’est là que vous avez une vie un peu “perso” et que vous  pouvez sortir la tête du guidon. Vous préfereriez des vacances en continu du 27 au 2. Si les ventes de Noël se passent bien vous aurez bientôt le pouvoir de distribuer des primes, entre autres à Jeanine.</a:t>
                      </a:r>
                      <a:endParaRPr sz="800">
                        <a:latin typeface="Comfortaa"/>
                        <a:ea typeface="Comfortaa"/>
                        <a:cs typeface="Comfortaa"/>
                        <a:sym typeface="Comfortaa"/>
                      </a:endParaRPr>
                    </a:p>
                    <a:p>
                      <a:pPr indent="0" lvl="0" marL="0" rtl="0">
                        <a:lnSpc>
                          <a:spcPct val="115000"/>
                        </a:lnSpc>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Jeanine vous plaît, mais vous ne prendriez jamais le risque d’engager des histoires sur le lieu de travail. Cet état influence vos décisions.</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r>
            </a:tbl>
          </a:graphicData>
        </a:graphic>
      </p:graphicFrame>
      <p:graphicFrame>
        <p:nvGraphicFramePr>
          <p:cNvPr id="695" name="Google Shape;695;p66"/>
          <p:cNvGraphicFramePr/>
          <p:nvPr/>
        </p:nvGraphicFramePr>
        <p:xfrm>
          <a:off x="0" y="764254"/>
          <a:ext cx="3000000" cy="3000000"/>
        </p:xfrm>
        <a:graphic>
          <a:graphicData uri="http://schemas.openxmlformats.org/drawingml/2006/table">
            <a:tbl>
              <a:tblPr>
                <a:noFill/>
                <a:tableStyleId>{723B5C6C-2D82-4F2A-93AE-A6E5E784D8D7}</a:tableStyleId>
              </a:tblPr>
              <a:tblGrid>
                <a:gridCol w="4217375"/>
              </a:tblGrid>
              <a:tr h="1907650">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les deux parties savent</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lang="fr" sz="800">
                          <a:latin typeface="Comfortaa"/>
                          <a:ea typeface="Comfortaa"/>
                          <a:cs typeface="Comfortaa"/>
                          <a:sym typeface="Comfortaa"/>
                        </a:rPr>
                        <a:t>Jeanine et Herbert travaillent pour un site de ventes de cadeaux de bricolage. Ils sont responsables des fonctionnalités d’achats en ligne. Herbert est chef de projet, il est directement engagé sur les résultats de vente. Jeanine est développeuse et a codé le tunnel d’achat.</a:t>
                      </a:r>
                      <a:endParaRPr sz="800">
                        <a:latin typeface="Comfortaa"/>
                        <a:ea typeface="Comfortaa"/>
                        <a:cs typeface="Comfortaa"/>
                        <a:sym typeface="Comfortaa"/>
                      </a:endParaRPr>
                    </a:p>
                    <a:p>
                      <a:pPr indent="0" lvl="0" marL="0" rtl="0">
                        <a:lnSpc>
                          <a:spcPct val="115000"/>
                        </a:lnSpc>
                        <a:spcBef>
                          <a:spcPts val="1600"/>
                        </a:spcBef>
                        <a:spcAft>
                          <a:spcPts val="1600"/>
                        </a:spcAft>
                        <a:buClr>
                          <a:schemeClr val="dk1"/>
                        </a:buClr>
                        <a:buSzPts val="1100"/>
                        <a:buFont typeface="Arial"/>
                        <a:buNone/>
                      </a:pPr>
                      <a:r>
                        <a:rPr lang="fr" sz="800">
                          <a:latin typeface="Comfortaa"/>
                          <a:ea typeface="Comfortaa"/>
                          <a:cs typeface="Comfortaa"/>
                          <a:sym typeface="Comfortaa"/>
                        </a:rPr>
                        <a:t>Noël approche (grosse période de vente). Cela fait des mois que l’un et l’autre n’ont pas pris de vacances, et cela fait des semaines qu’ils charbonnent dur tous les deux pour préparer cette période. Chacun sait que si l’un n’est pas là, l’autre devra assurer le support, car il n’y a personne d’autre. Il est l’heure aujourd’hui de discuter leurs congés respectifs.</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97A7">
                        <a:alpha val="37730"/>
                      </a:srgbClr>
                    </a:solidFill>
                  </a:tcPr>
                </a:tc>
              </a:tr>
              <a:tr h="2295025">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vous seul savez</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Ce qui compte pour vous, c’est le nouvel an, pas vraiment Noël, mais vous ne cracheriez pas sur un peu plus de repos. Vous pensez demander au moins du 20 décembre au 2 janvier (histoire de bien décuver de la soirée que vous passeriez avec votre seule “amie” en dehors du travail, la concierge de votre immeuble).</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Vous avez un passé de support et de Hotline mais dont vous ne voudriez surtout pas parler par peur d’inviter Herbert à vous déléguer encore plus facilement ce travail.</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Vous aimeriez poser tous vos congés parce que vous pensez à peut-être démissionner pour début mars et que l’entreprise n’est pas connue pour bien payer ces congés au départ. C’est parfait il vous restait bien 2 semaines à poser. </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97A7">
                        <a:alpha val="37730"/>
                      </a:srgbClr>
                    </a:solidFill>
                  </a:tcPr>
                </a:tc>
              </a:tr>
            </a:tbl>
          </a:graphicData>
        </a:graphic>
      </p:graphicFrame>
      <p:cxnSp>
        <p:nvCxnSpPr>
          <p:cNvPr id="696" name="Google Shape;696;p66"/>
          <p:cNvCxnSpPr/>
          <p:nvPr/>
        </p:nvCxnSpPr>
        <p:spPr>
          <a:xfrm>
            <a:off x="4459300" y="-8100"/>
            <a:ext cx="0" cy="5159700"/>
          </a:xfrm>
          <a:prstGeom prst="straightConnector1">
            <a:avLst/>
          </a:prstGeom>
          <a:noFill/>
          <a:ln cap="flat" cmpd="sng" w="9525">
            <a:solidFill>
              <a:schemeClr val="dk2"/>
            </a:solidFill>
            <a:prstDash val="dash"/>
            <a:round/>
            <a:headEnd len="med" w="med" type="none"/>
            <a:tailEnd len="med" w="med" type="none"/>
          </a:ln>
        </p:spPr>
      </p:cxnSp>
      <p:sp>
        <p:nvSpPr>
          <p:cNvPr id="697" name="Google Shape;697;p66"/>
          <p:cNvSpPr txBox="1"/>
          <p:nvPr>
            <p:ph type="title"/>
          </p:nvPr>
        </p:nvSpPr>
        <p:spPr>
          <a:xfrm>
            <a:off x="146750" y="88475"/>
            <a:ext cx="38301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fr" sz="1400" u="sng">
                <a:latin typeface="Comfortaa"/>
                <a:ea typeface="Comfortaa"/>
                <a:cs typeface="Comfortaa"/>
                <a:sym typeface="Comfortaa"/>
              </a:rPr>
              <a:t>JEANINE</a:t>
            </a:r>
            <a:endParaRPr sz="1200">
              <a:latin typeface="Comfortaa"/>
              <a:ea typeface="Comfortaa"/>
              <a:cs typeface="Comfortaa"/>
              <a:sym typeface="Comfortaa"/>
            </a:endParaRPr>
          </a:p>
          <a:p>
            <a:pPr indent="0" lvl="0" marL="0" rtl="0">
              <a:spcBef>
                <a:spcPts val="0"/>
              </a:spcBef>
              <a:spcAft>
                <a:spcPts val="0"/>
              </a:spcAft>
              <a:buNone/>
            </a:pPr>
            <a:r>
              <a:rPr lang="fr" sz="1200">
                <a:latin typeface="Comfortaa"/>
                <a:ea typeface="Comfortaa"/>
                <a:cs typeface="Comfortaa"/>
                <a:sym typeface="Comfortaa"/>
              </a:rPr>
              <a:t>Les congés de Noël de Jeanine et Herbert</a:t>
            </a:r>
            <a:endParaRPr sz="1200">
              <a:latin typeface="Comfortaa"/>
              <a:ea typeface="Comfortaa"/>
              <a:cs typeface="Comfortaa"/>
              <a:sym typeface="Comfortaa"/>
            </a:endParaRPr>
          </a:p>
        </p:txBody>
      </p:sp>
      <p:sp>
        <p:nvSpPr>
          <p:cNvPr id="698" name="Google Shape;698;p66"/>
          <p:cNvSpPr txBox="1"/>
          <p:nvPr>
            <p:ph type="title"/>
          </p:nvPr>
        </p:nvSpPr>
        <p:spPr>
          <a:xfrm>
            <a:off x="4737600" y="103577"/>
            <a:ext cx="38301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fr" sz="1400" u="sng">
                <a:latin typeface="Comfortaa"/>
                <a:ea typeface="Comfortaa"/>
                <a:cs typeface="Comfortaa"/>
                <a:sym typeface="Comfortaa"/>
              </a:rPr>
              <a:t>HERBERT</a:t>
            </a:r>
            <a:endParaRPr sz="1200">
              <a:latin typeface="Comfortaa"/>
              <a:ea typeface="Comfortaa"/>
              <a:cs typeface="Comfortaa"/>
              <a:sym typeface="Comfortaa"/>
            </a:endParaRPr>
          </a:p>
          <a:p>
            <a:pPr indent="0" lvl="0" marL="0" rtl="0">
              <a:spcBef>
                <a:spcPts val="0"/>
              </a:spcBef>
              <a:spcAft>
                <a:spcPts val="0"/>
              </a:spcAft>
              <a:buNone/>
            </a:pPr>
            <a:r>
              <a:rPr lang="fr" sz="1200">
                <a:latin typeface="Comfortaa"/>
                <a:ea typeface="Comfortaa"/>
                <a:cs typeface="Comfortaa"/>
                <a:sym typeface="Comfortaa"/>
              </a:rPr>
              <a:t>Les congés de Noël d’Herbert et Jeanine</a:t>
            </a:r>
            <a:endParaRPr sz="1200">
              <a:latin typeface="Comfortaa"/>
              <a:ea typeface="Comfortaa"/>
              <a:cs typeface="Comfortaa"/>
              <a:sym typeface="Comforta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pic>
        <p:nvPicPr>
          <p:cNvPr id="703" name="Google Shape;703;p67"/>
          <p:cNvPicPr preferRelativeResize="0"/>
          <p:nvPr/>
        </p:nvPicPr>
        <p:blipFill>
          <a:blip r:embed="rId3">
            <a:alphaModFix/>
          </a:blip>
          <a:stretch>
            <a:fillRect/>
          </a:stretch>
        </p:blipFill>
        <p:spPr>
          <a:xfrm rot="-5400000">
            <a:off x="4204847" y="4744675"/>
            <a:ext cx="508675" cy="305199"/>
          </a:xfrm>
          <a:prstGeom prst="rect">
            <a:avLst/>
          </a:prstGeom>
          <a:noFill/>
          <a:ln>
            <a:noFill/>
          </a:ln>
        </p:spPr>
      </p:pic>
      <p:graphicFrame>
        <p:nvGraphicFramePr>
          <p:cNvPr id="704" name="Google Shape;704;p67"/>
          <p:cNvGraphicFramePr/>
          <p:nvPr/>
        </p:nvGraphicFramePr>
        <p:xfrm>
          <a:off x="4737600" y="764254"/>
          <a:ext cx="3000000" cy="3000000"/>
        </p:xfrm>
        <a:graphic>
          <a:graphicData uri="http://schemas.openxmlformats.org/drawingml/2006/table">
            <a:tbl>
              <a:tblPr>
                <a:noFill/>
                <a:tableStyleId>{723B5C6C-2D82-4F2A-93AE-A6E5E784D8D7}</a:tableStyleId>
              </a:tblPr>
              <a:tblGrid>
                <a:gridCol w="4172900"/>
              </a:tblGrid>
              <a:tr h="1850475">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les deux parties savent</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lang="fr" sz="800">
                          <a:solidFill>
                            <a:schemeClr val="dk1"/>
                          </a:solidFill>
                          <a:latin typeface="Comfortaa"/>
                          <a:ea typeface="Comfortaa"/>
                          <a:cs typeface="Comfortaa"/>
                          <a:sym typeface="Comfortaa"/>
                        </a:rPr>
                        <a:t>Francis est un artisan qui vient souvent (depuis des années) au magasin de bricolage de Louise. Il est venu négocier aujourd’hui une grosse commande (bien plus que d’habitude) de matériel pour son prochain chantier à venir. Cette fois, il s’agit d’un ensemble de toilettes, de tuyaux et carrément une fosse septique. La première liste qu’il a faite à partir du milieu de gamme lui revient à 25 000€, avec les une fosse à 15 et les 10 toilettes/tuyaux à 1000 chacune. (Prix de livraison inclus dans les prix pour l’exercice).</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r>
              <a:tr h="2431525">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vous seul savez</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Francis a toujours fini par payer mais était souvent en retard, ce qui a mis Louise dans l’embarras à quelques fois. Louise n’a pas envie de se laisser faire cette fois, surtout que la livraison de la fosse sera bien plus chère (au moins 3000€ dans le prix de la fosse).</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La fosse qu’a choisi Francis est connue chez les fournisseurs pour ses défauts intempestifs en mode “reflux soudain”, Louise espère se débarrasser du modèle, et au pire elle a un modèle bien plus cher (30000€). Louise n’a que 7 pièces pour les modèles “toilettes + tuyaux”, et il faudra qu’elle attende encore 1 mois pour que son fournisseur lui en envoie encore 5, sachant qu’elle a d’autres clients aussi.</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Louise est faible en trésorerie aussi et aurait bien besoin de 10 000€ pour un premier acompte, ce serait idéal.   </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r>
            </a:tbl>
          </a:graphicData>
        </a:graphic>
      </p:graphicFrame>
      <p:graphicFrame>
        <p:nvGraphicFramePr>
          <p:cNvPr id="705" name="Google Shape;705;p67"/>
          <p:cNvGraphicFramePr/>
          <p:nvPr/>
        </p:nvGraphicFramePr>
        <p:xfrm>
          <a:off x="0" y="764254"/>
          <a:ext cx="3000000" cy="3000000"/>
        </p:xfrm>
        <a:graphic>
          <a:graphicData uri="http://schemas.openxmlformats.org/drawingml/2006/table">
            <a:tbl>
              <a:tblPr>
                <a:noFill/>
                <a:tableStyleId>{723B5C6C-2D82-4F2A-93AE-A6E5E784D8D7}</a:tableStyleId>
              </a:tblPr>
              <a:tblGrid>
                <a:gridCol w="4217375"/>
              </a:tblGrid>
              <a:tr h="1842600">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les deux parties savent</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lang="fr" sz="800">
                          <a:latin typeface="Comfortaa"/>
                          <a:ea typeface="Comfortaa"/>
                          <a:cs typeface="Comfortaa"/>
                          <a:sym typeface="Comfortaa"/>
                        </a:rPr>
                        <a:t>Francis est un artisan qui vient souvent (depuis des années) au magasin de bricolage de Louise. Il est venu négocier aujourd’hui une grosse commande (bien plus que d’habitude) de matériel pour son prochain chantier à venir. Cette fois, il s’agit d’un ensemble de toilettes, de tuyaux et carrément une fosse septique. La première liste qu’il a faite à partir du milieu de gamme lui revient à 25 000€, avec les une fosse à 15 et les 10 toilettes/tuyaux à 1000 chacune. (Prix de livraison inclus dans les prix pour l’exercice).</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97A7">
                        <a:alpha val="37730"/>
                      </a:srgbClr>
                    </a:solidFill>
                  </a:tcPr>
                </a:tc>
              </a:tr>
              <a:tr h="2421200">
                <a:tc>
                  <a:txBody>
                    <a:bodyPr>
                      <a:noAutofit/>
                    </a:bodyPr>
                    <a:lstStyle/>
                    <a:p>
                      <a:pPr indent="0" lvl="0" marL="0" rtl="0">
                        <a:spcBef>
                          <a:spcPts val="0"/>
                        </a:spcBef>
                        <a:spcAft>
                          <a:spcPts val="0"/>
                        </a:spcAft>
                        <a:buNone/>
                      </a:pPr>
                      <a:r>
                        <a:rPr b="1" lang="fr" sz="800">
                          <a:latin typeface="Comfortaa"/>
                          <a:ea typeface="Comfortaa"/>
                          <a:cs typeface="Comfortaa"/>
                          <a:sym typeface="Comfortaa"/>
                        </a:rPr>
                        <a:t>Ce que vous seul savez</a:t>
                      </a:r>
                      <a:endParaRPr b="1" sz="800">
                        <a:latin typeface="Comfortaa"/>
                        <a:ea typeface="Comfortaa"/>
                        <a:cs typeface="Comfortaa"/>
                        <a:sym typeface="Comfortaa"/>
                      </a:endParaRPr>
                    </a:p>
                    <a:p>
                      <a:pPr indent="0" lvl="0" marL="0" rtl="0">
                        <a:spcBef>
                          <a:spcPts val="0"/>
                        </a:spcBef>
                        <a:spcAft>
                          <a:spcPts val="0"/>
                        </a:spcAft>
                        <a:buNone/>
                      </a:pPr>
                      <a:r>
                        <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Ce qui arrange Francis, c’est que Louise a toujours été sympathique sur la livraison, ses modalités et coûts. Il espère que cette fois il pourra encore gratter. </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Le chantier que va entamer Francis pourra vraiment faire sa vitrine, en terme de volume de chantier. Il compte aussi ajouter un “petit plus”, sur lequel il marge beaucoup, qui sont les “cuvettes de luxe” sur lesquelles il se permet d’investir aussi. Cela pourra lui donner des clients bien plus haut de gamme à long terme.</a:t>
                      </a:r>
                      <a:endParaRPr sz="800">
                        <a:latin typeface="Comfortaa"/>
                        <a:ea typeface="Comfortaa"/>
                        <a:cs typeface="Comfortaa"/>
                        <a:sym typeface="Comfortaa"/>
                      </a:endParaRPr>
                    </a:p>
                    <a:p>
                      <a:pPr indent="0" lvl="0" marL="0" rtl="0">
                        <a:lnSpc>
                          <a:spcPct val="115000"/>
                        </a:lnSpc>
                        <a:spcBef>
                          <a:spcPts val="0"/>
                        </a:spcBef>
                        <a:spcAft>
                          <a:spcPts val="0"/>
                        </a:spcAft>
                        <a:buNone/>
                      </a:pPr>
                      <a:r>
                        <a:rPr lang="fr" sz="800">
                          <a:latin typeface="Comfortaa"/>
                          <a:ea typeface="Comfortaa"/>
                          <a:cs typeface="Comfortaa"/>
                          <a:sym typeface="Comfortaa"/>
                        </a:rPr>
                        <a:t>Ce qui inquiète Francis c’est qu’il n’a pas beaucoup de trésorerie (10 000€) en ce moment, il l’aura bien dans 3 mois. Ses aléas de chantier sont à gérer aussi.</a:t>
                      </a:r>
                      <a:endParaRPr sz="8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97A7">
                        <a:alpha val="37730"/>
                      </a:srgbClr>
                    </a:solidFill>
                  </a:tcPr>
                </a:tc>
              </a:tr>
            </a:tbl>
          </a:graphicData>
        </a:graphic>
      </p:graphicFrame>
      <p:cxnSp>
        <p:nvCxnSpPr>
          <p:cNvPr id="706" name="Google Shape;706;p67"/>
          <p:cNvCxnSpPr/>
          <p:nvPr/>
        </p:nvCxnSpPr>
        <p:spPr>
          <a:xfrm>
            <a:off x="4459300" y="-8100"/>
            <a:ext cx="0" cy="5159700"/>
          </a:xfrm>
          <a:prstGeom prst="straightConnector1">
            <a:avLst/>
          </a:prstGeom>
          <a:noFill/>
          <a:ln cap="flat" cmpd="sng" w="9525">
            <a:solidFill>
              <a:schemeClr val="dk2"/>
            </a:solidFill>
            <a:prstDash val="dash"/>
            <a:round/>
            <a:headEnd len="med" w="med" type="none"/>
            <a:tailEnd len="med" w="med" type="none"/>
          </a:ln>
        </p:spPr>
      </p:cxnSp>
      <p:sp>
        <p:nvSpPr>
          <p:cNvPr id="707" name="Google Shape;707;p67"/>
          <p:cNvSpPr txBox="1"/>
          <p:nvPr>
            <p:ph type="title"/>
          </p:nvPr>
        </p:nvSpPr>
        <p:spPr>
          <a:xfrm>
            <a:off x="146750" y="88475"/>
            <a:ext cx="38301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fr" sz="1200" u="sng">
                <a:latin typeface="Comfortaa"/>
                <a:ea typeface="Comfortaa"/>
                <a:cs typeface="Comfortaa"/>
                <a:sym typeface="Comfortaa"/>
              </a:rPr>
              <a:t>FRANCIS</a:t>
            </a:r>
            <a:endParaRPr b="1" sz="1200" u="sng">
              <a:latin typeface="Comfortaa"/>
              <a:ea typeface="Comfortaa"/>
              <a:cs typeface="Comfortaa"/>
              <a:sym typeface="Comfortaa"/>
            </a:endParaRPr>
          </a:p>
          <a:p>
            <a:pPr indent="0" lvl="0" marL="0" rtl="0">
              <a:spcBef>
                <a:spcPts val="0"/>
              </a:spcBef>
              <a:spcAft>
                <a:spcPts val="0"/>
              </a:spcAft>
              <a:buNone/>
            </a:pPr>
            <a:r>
              <a:rPr lang="fr" sz="1200">
                <a:latin typeface="Comfortaa"/>
                <a:ea typeface="Comfortaa"/>
                <a:cs typeface="Comfortaa"/>
                <a:sym typeface="Comfortaa"/>
              </a:rPr>
              <a:t>Francis au magasin de bricolage de Louise</a:t>
            </a:r>
            <a:endParaRPr sz="1200">
              <a:latin typeface="Comfortaa"/>
              <a:ea typeface="Comfortaa"/>
              <a:cs typeface="Comfortaa"/>
              <a:sym typeface="Comfortaa"/>
            </a:endParaRPr>
          </a:p>
        </p:txBody>
      </p:sp>
      <p:sp>
        <p:nvSpPr>
          <p:cNvPr id="708" name="Google Shape;708;p67"/>
          <p:cNvSpPr txBox="1"/>
          <p:nvPr>
            <p:ph type="title"/>
          </p:nvPr>
        </p:nvSpPr>
        <p:spPr>
          <a:xfrm>
            <a:off x="4737600" y="103577"/>
            <a:ext cx="38301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fr" sz="1400" u="sng">
                <a:latin typeface="Comfortaa"/>
                <a:ea typeface="Comfortaa"/>
                <a:cs typeface="Comfortaa"/>
                <a:sym typeface="Comfortaa"/>
              </a:rPr>
              <a:t>LOUISE</a:t>
            </a:r>
            <a:r>
              <a:rPr lang="fr" sz="1200">
                <a:latin typeface="Comfortaa"/>
                <a:ea typeface="Comfortaa"/>
                <a:cs typeface="Comfortaa"/>
                <a:sym typeface="Comfortaa"/>
              </a:rPr>
              <a:t> </a:t>
            </a:r>
            <a:endParaRPr sz="1200">
              <a:latin typeface="Comfortaa"/>
              <a:ea typeface="Comfortaa"/>
              <a:cs typeface="Comfortaa"/>
              <a:sym typeface="Comfortaa"/>
            </a:endParaRPr>
          </a:p>
          <a:p>
            <a:pPr indent="0" lvl="0" marL="0" rtl="0">
              <a:spcBef>
                <a:spcPts val="0"/>
              </a:spcBef>
              <a:spcAft>
                <a:spcPts val="0"/>
              </a:spcAft>
              <a:buNone/>
            </a:pPr>
            <a:r>
              <a:rPr lang="fr" sz="1200">
                <a:latin typeface="Comfortaa"/>
                <a:ea typeface="Comfortaa"/>
                <a:cs typeface="Comfortaa"/>
                <a:sym typeface="Comfortaa"/>
              </a:rPr>
              <a:t>Louise fait du déstockage vers Francis</a:t>
            </a:r>
            <a:endParaRPr sz="1200">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Déroulement d’aujourd’hui</a:t>
            </a:r>
            <a:endParaRPr>
              <a:latin typeface="Comfortaa"/>
              <a:ea typeface="Comfortaa"/>
              <a:cs typeface="Comfortaa"/>
              <a:sym typeface="Comfortaa"/>
            </a:endParaRPr>
          </a:p>
        </p:txBody>
      </p:sp>
      <p:sp>
        <p:nvSpPr>
          <p:cNvPr id="130" name="Google Shape;130;p29"/>
          <p:cNvSpPr/>
          <p:nvPr/>
        </p:nvSpPr>
        <p:spPr>
          <a:xfrm>
            <a:off x="0" y="2129650"/>
            <a:ext cx="9144000" cy="1949100"/>
          </a:xfrm>
          <a:prstGeom prst="rightArrow">
            <a:avLst>
              <a:gd fmla="val 50000" name="adj1"/>
              <a:gd fmla="val 50000" name="adj2"/>
            </a:avLst>
          </a:prstGeom>
          <a:solidFill>
            <a:schemeClr val="accent1"/>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aphicFrame>
        <p:nvGraphicFramePr>
          <p:cNvPr id="131" name="Google Shape;131;p29"/>
          <p:cNvGraphicFramePr/>
          <p:nvPr/>
        </p:nvGraphicFramePr>
        <p:xfrm>
          <a:off x="0" y="2637950"/>
          <a:ext cx="3000000" cy="3000000"/>
        </p:xfrm>
        <a:graphic>
          <a:graphicData uri="http://schemas.openxmlformats.org/drawingml/2006/table">
            <a:tbl>
              <a:tblPr>
                <a:noFill/>
                <a:tableStyleId>{723B5C6C-2D82-4F2A-93AE-A6E5E784D8D7}</a:tableStyleId>
              </a:tblPr>
              <a:tblGrid>
                <a:gridCol w="2728325"/>
                <a:gridCol w="2728325"/>
                <a:gridCol w="2728325"/>
              </a:tblGrid>
              <a:tr h="946675">
                <a:tc>
                  <a:txBody>
                    <a:bodyPr>
                      <a:noAutofit/>
                    </a:bodyPr>
                    <a:lstStyle/>
                    <a:p>
                      <a:pPr indent="0" lvl="0" marL="0" rtl="0" algn="ctr">
                        <a:spcBef>
                          <a:spcPts val="0"/>
                        </a:spcBef>
                        <a:spcAft>
                          <a:spcPts val="0"/>
                        </a:spcAft>
                        <a:buNone/>
                      </a:pPr>
                      <a:r>
                        <a:rPr lang="fr">
                          <a:latin typeface="Comfortaa"/>
                          <a:ea typeface="Comfortaa"/>
                          <a:cs typeface="Comfortaa"/>
                          <a:sym typeface="Comfortaa"/>
                        </a:rPr>
                        <a:t>Votre </a:t>
                      </a:r>
                      <a:endParaRPr>
                        <a:latin typeface="Comfortaa"/>
                        <a:ea typeface="Comfortaa"/>
                        <a:cs typeface="Comfortaa"/>
                        <a:sym typeface="Comfortaa"/>
                      </a:endParaRPr>
                    </a:p>
                    <a:p>
                      <a:pPr indent="0" lvl="0" marL="0" rtl="0" algn="ctr">
                        <a:spcBef>
                          <a:spcPts val="0"/>
                        </a:spcBef>
                        <a:spcAft>
                          <a:spcPts val="0"/>
                        </a:spcAft>
                        <a:buNone/>
                      </a:pPr>
                      <a:r>
                        <a:rPr lang="fr">
                          <a:latin typeface="Comfortaa"/>
                          <a:ea typeface="Comfortaa"/>
                          <a:cs typeface="Comfortaa"/>
                          <a:sym typeface="Comfortaa"/>
                        </a:rPr>
                        <a:t>atelier jeu</a:t>
                      </a:r>
                      <a:endParaRPr>
                        <a:latin typeface="Comfortaa"/>
                        <a:ea typeface="Comfortaa"/>
                        <a:cs typeface="Comfortaa"/>
                        <a:sym typeface="Comfortaa"/>
                      </a:endParaRPr>
                    </a:p>
                  </a:txBody>
                  <a:tcPr marT="91425" marB="91425" marR="91425" marL="91425" anchor="ctr"/>
                </a:tc>
                <a:tc>
                  <a:txBody>
                    <a:bodyPr>
                      <a:noAutofit/>
                    </a:bodyPr>
                    <a:lstStyle/>
                    <a:p>
                      <a:pPr indent="0" lvl="0" marL="0" rtl="0" algn="ctr">
                        <a:spcBef>
                          <a:spcPts val="0"/>
                        </a:spcBef>
                        <a:spcAft>
                          <a:spcPts val="0"/>
                        </a:spcAft>
                        <a:buNone/>
                      </a:pPr>
                      <a:r>
                        <a:rPr lang="fr">
                          <a:latin typeface="Comfortaa"/>
                          <a:ea typeface="Comfortaa"/>
                          <a:cs typeface="Comfortaa"/>
                          <a:sym typeface="Comfortaa"/>
                        </a:rPr>
                        <a:t>Vos </a:t>
                      </a:r>
                      <a:endParaRPr>
                        <a:latin typeface="Comfortaa"/>
                        <a:ea typeface="Comfortaa"/>
                        <a:cs typeface="Comfortaa"/>
                        <a:sym typeface="Comfortaa"/>
                      </a:endParaRPr>
                    </a:p>
                    <a:p>
                      <a:pPr indent="0" lvl="0" marL="0" rtl="0" algn="ctr">
                        <a:spcBef>
                          <a:spcPts val="0"/>
                        </a:spcBef>
                        <a:spcAft>
                          <a:spcPts val="0"/>
                        </a:spcAft>
                        <a:buNone/>
                      </a:pPr>
                      <a:r>
                        <a:rPr lang="fr">
                          <a:latin typeface="Comfortaa"/>
                          <a:ea typeface="Comfortaa"/>
                          <a:cs typeface="Comfortaa"/>
                          <a:sym typeface="Comfortaa"/>
                        </a:rPr>
                        <a:t>    restitutions</a:t>
                      </a:r>
                      <a:endParaRPr>
                        <a:latin typeface="Comfortaa"/>
                        <a:ea typeface="Comfortaa"/>
                        <a:cs typeface="Comfortaa"/>
                        <a:sym typeface="Comfortaa"/>
                      </a:endParaRPr>
                    </a:p>
                  </a:txBody>
                  <a:tcPr marT="91425" marB="91425" marR="91425" marL="91425" anchor="ctr"/>
                </a:tc>
                <a:tc>
                  <a:txBody>
                    <a:bodyPr>
                      <a:noAutofit/>
                    </a:bodyPr>
                    <a:lstStyle/>
                    <a:p>
                      <a:pPr indent="0" lvl="0" marL="0" rtl="0" algn="ctr">
                        <a:spcBef>
                          <a:spcPts val="0"/>
                        </a:spcBef>
                        <a:spcAft>
                          <a:spcPts val="0"/>
                        </a:spcAft>
                        <a:buNone/>
                      </a:pPr>
                      <a:r>
                        <a:rPr lang="fr">
                          <a:solidFill>
                            <a:schemeClr val="dk1"/>
                          </a:solidFill>
                          <a:latin typeface="Comfortaa"/>
                          <a:ea typeface="Comfortaa"/>
                          <a:cs typeface="Comfortaa"/>
                          <a:sym typeface="Comfortaa"/>
                        </a:rPr>
                        <a:t>Casser les</a:t>
                      </a:r>
                      <a:endParaRPr>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a:solidFill>
                            <a:schemeClr val="dk1"/>
                          </a:solidFill>
                          <a:latin typeface="Comfortaa"/>
                          <a:ea typeface="Comfortaa"/>
                          <a:cs typeface="Comfortaa"/>
                          <a:sym typeface="Comfortaa"/>
                        </a:rPr>
                        <a:t>mythes et</a:t>
                      </a:r>
                      <a:endParaRPr>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fr">
                          <a:solidFill>
                            <a:schemeClr val="dk1"/>
                          </a:solidFill>
                          <a:latin typeface="Comfortaa"/>
                          <a:ea typeface="Comfortaa"/>
                          <a:cs typeface="Comfortaa"/>
                          <a:sym typeface="Comfortaa"/>
                        </a:rPr>
                        <a:t>stéréotypes</a:t>
                      </a:r>
                      <a:endParaRPr>
                        <a:solidFill>
                          <a:schemeClr val="dk1"/>
                        </a:solidFill>
                        <a:latin typeface="Comfortaa"/>
                        <a:ea typeface="Comfortaa"/>
                        <a:cs typeface="Comfortaa"/>
                        <a:sym typeface="Comfortaa"/>
                      </a:endParaRPr>
                    </a:p>
                  </a:txBody>
                  <a:tcPr marT="91425" marB="91425" marR="91425" marL="91425" anchor="ctr"/>
                </a:tc>
              </a:tr>
            </a:tbl>
          </a:graphicData>
        </a:graphic>
      </p:graphicFrame>
      <p:pic>
        <p:nvPicPr>
          <p:cNvPr id="132" name="Google Shape;132;p29"/>
          <p:cNvPicPr preferRelativeResize="0"/>
          <p:nvPr/>
        </p:nvPicPr>
        <p:blipFill>
          <a:blip r:embed="rId3">
            <a:alphaModFix/>
          </a:blip>
          <a:stretch>
            <a:fillRect/>
          </a:stretch>
        </p:blipFill>
        <p:spPr>
          <a:xfrm>
            <a:off x="42350" y="2712288"/>
            <a:ext cx="798000" cy="798000"/>
          </a:xfrm>
          <a:prstGeom prst="rect">
            <a:avLst/>
          </a:prstGeom>
          <a:noFill/>
          <a:ln>
            <a:noFill/>
          </a:ln>
        </p:spPr>
      </p:pic>
      <p:pic>
        <p:nvPicPr>
          <p:cNvPr id="133" name="Google Shape;133;p29"/>
          <p:cNvPicPr preferRelativeResize="0"/>
          <p:nvPr/>
        </p:nvPicPr>
        <p:blipFill>
          <a:blip r:embed="rId4">
            <a:alphaModFix/>
          </a:blip>
          <a:stretch>
            <a:fillRect/>
          </a:stretch>
        </p:blipFill>
        <p:spPr>
          <a:xfrm>
            <a:off x="2865425" y="2761238"/>
            <a:ext cx="700125" cy="700125"/>
          </a:xfrm>
          <a:prstGeom prst="rect">
            <a:avLst/>
          </a:prstGeom>
          <a:noFill/>
          <a:ln>
            <a:noFill/>
          </a:ln>
        </p:spPr>
      </p:pic>
      <p:pic>
        <p:nvPicPr>
          <p:cNvPr id="134" name="Google Shape;134;p29"/>
          <p:cNvPicPr preferRelativeResize="0"/>
          <p:nvPr/>
        </p:nvPicPr>
        <p:blipFill>
          <a:blip r:embed="rId5">
            <a:alphaModFix/>
          </a:blip>
          <a:stretch>
            <a:fillRect/>
          </a:stretch>
        </p:blipFill>
        <p:spPr>
          <a:xfrm>
            <a:off x="5556028" y="2848800"/>
            <a:ext cx="559574" cy="471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30"/>
          <p:cNvSpPr/>
          <p:nvPr/>
        </p:nvSpPr>
        <p:spPr>
          <a:xfrm>
            <a:off x="0" y="2129650"/>
            <a:ext cx="9144000" cy="1949100"/>
          </a:xfrm>
          <a:prstGeom prst="rightArrow">
            <a:avLst>
              <a:gd fmla="val 50000" name="adj1"/>
              <a:gd fmla="val 50000" name="adj2"/>
            </a:avLst>
          </a:prstGeom>
          <a:solidFill>
            <a:schemeClr val="accent1"/>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aphicFrame>
        <p:nvGraphicFramePr>
          <p:cNvPr id="140" name="Google Shape;140;p30"/>
          <p:cNvGraphicFramePr/>
          <p:nvPr/>
        </p:nvGraphicFramePr>
        <p:xfrm>
          <a:off x="0" y="2637950"/>
          <a:ext cx="3000000" cy="3000000"/>
        </p:xfrm>
        <a:graphic>
          <a:graphicData uri="http://schemas.openxmlformats.org/drawingml/2006/table">
            <a:tbl>
              <a:tblPr>
                <a:noFill/>
                <a:tableStyleId>{723B5C6C-2D82-4F2A-93AE-A6E5E784D8D7}</a:tableStyleId>
              </a:tblPr>
              <a:tblGrid>
                <a:gridCol w="2728325"/>
                <a:gridCol w="2728325"/>
                <a:gridCol w="2728325"/>
              </a:tblGrid>
              <a:tr h="946675">
                <a:tc>
                  <a:txBody>
                    <a:bodyPr>
                      <a:noAutofit/>
                    </a:bodyPr>
                    <a:lstStyle/>
                    <a:p>
                      <a:pPr indent="0" lvl="0" marL="0" rtl="0" algn="ctr">
                        <a:spcBef>
                          <a:spcPts val="0"/>
                        </a:spcBef>
                        <a:spcAft>
                          <a:spcPts val="0"/>
                        </a:spcAft>
                        <a:buNone/>
                      </a:pPr>
                      <a:r>
                        <a:rPr lang="fr">
                          <a:latin typeface="Comfortaa"/>
                          <a:ea typeface="Comfortaa"/>
                          <a:cs typeface="Comfortaa"/>
                          <a:sym typeface="Comfortaa"/>
                        </a:rPr>
                        <a:t>Votre </a:t>
                      </a:r>
                      <a:endParaRPr>
                        <a:latin typeface="Comfortaa"/>
                        <a:ea typeface="Comfortaa"/>
                        <a:cs typeface="Comfortaa"/>
                        <a:sym typeface="Comfortaa"/>
                      </a:endParaRPr>
                    </a:p>
                    <a:p>
                      <a:pPr indent="0" lvl="0" marL="0" rtl="0" algn="ctr">
                        <a:spcBef>
                          <a:spcPts val="0"/>
                        </a:spcBef>
                        <a:spcAft>
                          <a:spcPts val="0"/>
                        </a:spcAft>
                        <a:buNone/>
                      </a:pPr>
                      <a:r>
                        <a:rPr lang="fr">
                          <a:latin typeface="Comfortaa"/>
                          <a:ea typeface="Comfortaa"/>
                          <a:cs typeface="Comfortaa"/>
                          <a:sym typeface="Comfortaa"/>
                        </a:rPr>
                        <a:t>atelier jeu</a:t>
                      </a:r>
                      <a:endParaRPr>
                        <a:latin typeface="Comfortaa"/>
                        <a:ea typeface="Comfortaa"/>
                        <a:cs typeface="Comfortaa"/>
                        <a:sym typeface="Comfortaa"/>
                      </a:endParaRPr>
                    </a:p>
                  </a:txBody>
                  <a:tcPr marT="91425" marB="91425" marR="91425" marL="91425" anchor="ctr"/>
                </a:tc>
                <a:tc>
                  <a:txBody>
                    <a:bodyPr>
                      <a:noAutofit/>
                    </a:bodyPr>
                    <a:lstStyle/>
                    <a:p>
                      <a:pPr indent="0" lvl="0" marL="0" rtl="0" algn="ctr">
                        <a:spcBef>
                          <a:spcPts val="0"/>
                        </a:spcBef>
                        <a:spcAft>
                          <a:spcPts val="0"/>
                        </a:spcAft>
                        <a:buNone/>
                      </a:pPr>
                      <a:r>
                        <a:t/>
                      </a:r>
                      <a:endParaRPr>
                        <a:latin typeface="Comfortaa"/>
                        <a:ea typeface="Comfortaa"/>
                        <a:cs typeface="Comfortaa"/>
                        <a:sym typeface="Comfortaa"/>
                      </a:endParaRPr>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Comfortaa"/>
                        <a:ea typeface="Comfortaa"/>
                        <a:cs typeface="Comfortaa"/>
                        <a:sym typeface="Comfortaa"/>
                      </a:endParaRPr>
                    </a:p>
                  </a:txBody>
                  <a:tcPr marT="91425" marB="91425" marR="91425" marL="91425" anchor="ctr"/>
                </a:tc>
              </a:tr>
            </a:tbl>
          </a:graphicData>
        </a:graphic>
      </p:graphicFrame>
      <p:pic>
        <p:nvPicPr>
          <p:cNvPr id="141" name="Google Shape;141;p30"/>
          <p:cNvPicPr preferRelativeResize="0"/>
          <p:nvPr/>
        </p:nvPicPr>
        <p:blipFill>
          <a:blip r:embed="rId3">
            <a:alphaModFix/>
          </a:blip>
          <a:stretch>
            <a:fillRect/>
          </a:stretch>
        </p:blipFill>
        <p:spPr>
          <a:xfrm>
            <a:off x="42350" y="2712288"/>
            <a:ext cx="798000" cy="79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31"/>
          <p:cNvPicPr preferRelativeResize="0"/>
          <p:nvPr/>
        </p:nvPicPr>
        <p:blipFill rotWithShape="1">
          <a:blip r:embed="rId3">
            <a:alphaModFix/>
          </a:blip>
          <a:srcRect b="24804" l="23944" r="23980" t="21249"/>
          <a:stretch/>
        </p:blipFill>
        <p:spPr>
          <a:xfrm>
            <a:off x="6141375" y="3545625"/>
            <a:ext cx="2323576" cy="1597875"/>
          </a:xfrm>
          <a:prstGeom prst="rect">
            <a:avLst/>
          </a:prstGeom>
          <a:noFill/>
          <a:ln>
            <a:noFill/>
          </a:ln>
        </p:spPr>
      </p:pic>
      <p:pic>
        <p:nvPicPr>
          <p:cNvPr id="147" name="Google Shape;147;p31"/>
          <p:cNvPicPr preferRelativeResize="0"/>
          <p:nvPr/>
        </p:nvPicPr>
        <p:blipFill>
          <a:blip r:embed="rId4">
            <a:alphaModFix/>
          </a:blip>
          <a:stretch>
            <a:fillRect/>
          </a:stretch>
        </p:blipFill>
        <p:spPr>
          <a:xfrm>
            <a:off x="949575" y="3545625"/>
            <a:ext cx="1597874" cy="1597874"/>
          </a:xfrm>
          <a:prstGeom prst="rect">
            <a:avLst/>
          </a:prstGeom>
          <a:noFill/>
          <a:ln>
            <a:noFill/>
          </a:ln>
        </p:spPr>
      </p:pic>
      <p:sp>
        <p:nvSpPr>
          <p:cNvPr id="148" name="Google Shape;148;p31"/>
          <p:cNvSpPr/>
          <p:nvPr/>
        </p:nvSpPr>
        <p:spPr>
          <a:xfrm>
            <a:off x="531425" y="2473975"/>
            <a:ext cx="3567900" cy="1002600"/>
          </a:xfrm>
          <a:prstGeom prst="wedgeEllipseCallout">
            <a:avLst>
              <a:gd fmla="val -10635" name="adj1"/>
              <a:gd fmla="val 92644"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omfortaa"/>
                <a:ea typeface="Comfortaa"/>
                <a:cs typeface="Comfortaa"/>
                <a:sym typeface="Comfortaa"/>
              </a:rPr>
              <a:t>Je ne connais rien en négociation</a:t>
            </a:r>
            <a:endParaRPr>
              <a:latin typeface="Comfortaa"/>
              <a:ea typeface="Comfortaa"/>
              <a:cs typeface="Comfortaa"/>
              <a:sym typeface="Comfortaa"/>
            </a:endParaRPr>
          </a:p>
        </p:txBody>
      </p:sp>
      <p:sp>
        <p:nvSpPr>
          <p:cNvPr id="149" name="Google Shape;149;p31"/>
          <p:cNvSpPr/>
          <p:nvPr/>
        </p:nvSpPr>
        <p:spPr>
          <a:xfrm>
            <a:off x="5268300" y="2473975"/>
            <a:ext cx="3567900" cy="1002600"/>
          </a:xfrm>
          <a:prstGeom prst="wedgeEllipseCallout">
            <a:avLst>
              <a:gd fmla="val 7677" name="adj1"/>
              <a:gd fmla="val 77808"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omfortaa"/>
                <a:ea typeface="Comfortaa"/>
                <a:cs typeface="Comfortaa"/>
                <a:sym typeface="Comfortaa"/>
              </a:rPr>
              <a:t>Je suis rôdé dans la négociation</a:t>
            </a:r>
            <a:endParaRPr>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239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Comfortaa"/>
                <a:ea typeface="Comfortaa"/>
                <a:cs typeface="Comfortaa"/>
                <a:sym typeface="Comfortaa"/>
              </a:rPr>
              <a:t>Atelier : Dans la peau d’un négociateur !</a:t>
            </a:r>
            <a:endParaRPr sz="2400">
              <a:latin typeface="Comfortaa"/>
              <a:ea typeface="Comfortaa"/>
              <a:cs typeface="Comfortaa"/>
              <a:sym typeface="Comfortaa"/>
            </a:endParaRPr>
          </a:p>
        </p:txBody>
      </p:sp>
      <p:pic>
        <p:nvPicPr>
          <p:cNvPr id="155" name="Google Shape;155;p32"/>
          <p:cNvPicPr preferRelativeResize="0"/>
          <p:nvPr/>
        </p:nvPicPr>
        <p:blipFill>
          <a:blip r:embed="rId3">
            <a:alphaModFix/>
          </a:blip>
          <a:stretch>
            <a:fillRect/>
          </a:stretch>
        </p:blipFill>
        <p:spPr>
          <a:xfrm>
            <a:off x="3092425" y="893729"/>
            <a:ext cx="2670250" cy="2670250"/>
          </a:xfrm>
          <a:prstGeom prst="rect">
            <a:avLst/>
          </a:prstGeom>
          <a:noFill/>
          <a:ln>
            <a:noFill/>
          </a:ln>
        </p:spPr>
      </p:pic>
      <p:sp>
        <p:nvSpPr>
          <p:cNvPr id="156" name="Google Shape;156;p32"/>
          <p:cNvSpPr txBox="1"/>
          <p:nvPr>
            <p:ph type="title"/>
          </p:nvPr>
        </p:nvSpPr>
        <p:spPr>
          <a:xfrm>
            <a:off x="289125" y="366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Comfortaa"/>
                <a:ea typeface="Comfortaa"/>
                <a:cs typeface="Comfortaa"/>
                <a:sym typeface="Comfortaa"/>
              </a:rPr>
              <a:t>Composez des groupes de </a:t>
            </a:r>
            <a:endParaRPr sz="2400">
              <a:latin typeface="Comfortaa"/>
              <a:ea typeface="Comfortaa"/>
              <a:cs typeface="Comfortaa"/>
              <a:sym typeface="Comfortaa"/>
            </a:endParaRPr>
          </a:p>
          <a:p>
            <a:pPr indent="0" lvl="0" marL="0" rtl="0" algn="ctr">
              <a:spcBef>
                <a:spcPts val="0"/>
              </a:spcBef>
              <a:spcAft>
                <a:spcPts val="0"/>
              </a:spcAft>
              <a:buNone/>
            </a:pPr>
            <a:r>
              <a:rPr lang="fr" sz="2400">
                <a:latin typeface="Comfortaa"/>
                <a:ea typeface="Comfortaa"/>
                <a:cs typeface="Comfortaa"/>
                <a:sym typeface="Comfortaa"/>
              </a:rPr>
              <a:t>2 négociants (+N observateurs)</a:t>
            </a:r>
            <a:endParaRPr sz="24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2279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 sz="2400">
                <a:latin typeface="Comfortaa"/>
                <a:ea typeface="Comfortaa"/>
                <a:cs typeface="Comfortaa"/>
                <a:sym typeface="Comfortaa"/>
              </a:rPr>
              <a:t>Atelier jeu “Dans la peau d’un négociateur”</a:t>
            </a:r>
            <a:endParaRPr sz="2400">
              <a:latin typeface="Comfortaa"/>
              <a:ea typeface="Comfortaa"/>
              <a:cs typeface="Comfortaa"/>
              <a:sym typeface="Comfortaa"/>
            </a:endParaRPr>
          </a:p>
        </p:txBody>
      </p:sp>
      <p:sp>
        <p:nvSpPr>
          <p:cNvPr id="162" name="Google Shape;162;p33"/>
          <p:cNvSpPr txBox="1"/>
          <p:nvPr>
            <p:ph idx="1" type="body"/>
          </p:nvPr>
        </p:nvSpPr>
        <p:spPr>
          <a:xfrm>
            <a:off x="1118425" y="1367575"/>
            <a:ext cx="7713900" cy="2567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fr">
                <a:solidFill>
                  <a:srgbClr val="666666"/>
                </a:solidFill>
                <a:latin typeface="Comfortaa"/>
                <a:ea typeface="Comfortaa"/>
                <a:cs typeface="Comfortaa"/>
                <a:sym typeface="Comfortaa"/>
              </a:rPr>
              <a:t>Vous allez expérimenter la négociation dans le cadre d’un scénario fictif </a:t>
            </a:r>
            <a:endParaRPr>
              <a:solidFill>
                <a:srgbClr val="666666"/>
              </a:solidFill>
              <a:latin typeface="Comfortaa"/>
              <a:ea typeface="Comfortaa"/>
              <a:cs typeface="Comfortaa"/>
              <a:sym typeface="Comfortaa"/>
            </a:endParaRPr>
          </a:p>
        </p:txBody>
      </p:sp>
      <p:pic>
        <p:nvPicPr>
          <p:cNvPr id="163" name="Google Shape;163;p33"/>
          <p:cNvPicPr preferRelativeResize="0"/>
          <p:nvPr/>
        </p:nvPicPr>
        <p:blipFill>
          <a:blip r:embed="rId3">
            <a:alphaModFix/>
          </a:blip>
          <a:stretch>
            <a:fillRect/>
          </a:stretch>
        </p:blipFill>
        <p:spPr>
          <a:xfrm>
            <a:off x="275450" y="1364748"/>
            <a:ext cx="684375" cy="684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